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3"/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Proxima Nova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  <p:embeddedFont>
      <p:font typeface="Didact Gothic"/>
      <p:regular r:id="rId43"/>
    </p:embeddedFont>
    <p:embeddedFont>
      <p:font typeface="Roboto Mon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7.xml"/><Relationship Id="rId44" Type="http://schemas.openxmlformats.org/officeDocument/2006/relationships/font" Target="fonts/RobotoMono-regular.fntdata"/><Relationship Id="rId21" Type="http://schemas.openxmlformats.org/officeDocument/2006/relationships/slide" Target="slides/slide16.xml"/><Relationship Id="rId43" Type="http://schemas.openxmlformats.org/officeDocument/2006/relationships/font" Target="fonts/DidactGothic-regular.fntdata"/><Relationship Id="rId24" Type="http://schemas.openxmlformats.org/officeDocument/2006/relationships/slide" Target="slides/slide19.xml"/><Relationship Id="rId46" Type="http://schemas.openxmlformats.org/officeDocument/2006/relationships/font" Target="fonts/RobotoMono-italic.fntdata"/><Relationship Id="rId23" Type="http://schemas.openxmlformats.org/officeDocument/2006/relationships/slide" Target="slides/slide18.xml"/><Relationship Id="rId45" Type="http://schemas.openxmlformats.org/officeDocument/2006/relationships/font" Target="fonts/RobotoMon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RobotoMono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roximaNova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roximaNova-italic.fntdata"/><Relationship Id="rId14" Type="http://schemas.openxmlformats.org/officeDocument/2006/relationships/slide" Target="slides/slide9.xml"/><Relationship Id="rId36" Type="http://schemas.openxmlformats.org/officeDocument/2006/relationships/font" Target="fonts/ProximaNova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38" Type="http://schemas.openxmlformats.org/officeDocument/2006/relationships/font" Target="fonts/ProximaNova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36e9fdb1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36e9fdb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3537f36d4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3537f36d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have a lot of these, the platform emerges. What’s in the middle is where you should focus your effort. The outside rings and the interconnections are your platform.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4bda627d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4bda627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4c04d7a0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4c04d7a0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Ownership: who owns what?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4bda627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4bda627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GRPC is a better choice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36e9fdb16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36e9fdb16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3537f36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3537f36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4c04d7a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4c04d7a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Deployments are important. Who deployed what and when? How are you rolling out? How do you rollback?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436e9fdb16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436e9fdb16_0_3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4c04d7a0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4c04d7a0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4c04d7a0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4c04d7a0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Load Balancing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Circuit Breaking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Retries and Deadlines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Security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Synthetic Load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Traffic Shifting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Debugging &amp; Observability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436615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5436615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4c04d7a0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4c04d7a0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4c04d7a0c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4c04d7a0c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4bda627d3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4bda627d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user request is api driven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kafka for passive calculations (surge pricing, feeds back into service)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4c04d7a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4c04d7a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must be a standard, first class citizen in your organization. You need to understand service health.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4c04d7a0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4c04d7a0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you also need a request view. Distributed tracing gives you the big picture from an end user standpoint.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5436615e3_0_2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5436615e3_0_2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344ea34bf_0_14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344ea34b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actual landscape is complex. You have blue/green deployments, global sharding, stateless and stateful, edge proxies.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4c04d7a0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24c04d7a0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get for free? metrics/alerting. frameworks case.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c6f73a04f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c6f73a04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5483354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25483354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2faaa7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52faaa7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36e9fdb1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36e9fdb1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3702a0cb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3702a0cb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6f73a04f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6f73a04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Microservices is a way an organization chooses to operate. It’s more than designing services- you need to create a platform for microservices.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going to have a lot of little running services. You need to manage them. K8S, DCOS, etc are a means to an end- like a knife. You can cut your hand or make a great meal. You need to decide how to use it.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36e9fdb16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36e9fdb1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how you should think about services.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63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264800" y="0"/>
            <a:ext cx="7879200" cy="5143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577075" y="188"/>
            <a:ext cx="5143500" cy="51435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2577075" y="125"/>
            <a:ext cx="5143500" cy="5143500"/>
          </a:xfrm>
          <a:prstGeom prst="flowChartDelay">
            <a:avLst/>
          </a:prstGeom>
          <a:solidFill>
            <a:srgbClr val="FFFFFF">
              <a:alpha val="1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264808" y="188"/>
            <a:ext cx="5143500" cy="51435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1264808" y="125"/>
            <a:ext cx="5143500" cy="5143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0" y="0"/>
            <a:ext cx="5143500" cy="51435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0" y="3692275"/>
            <a:ext cx="9144087" cy="1364606"/>
          </a:xfrm>
          <a:custGeom>
            <a:rect b="b" l="l" r="r" t="t"/>
            <a:pathLst>
              <a:path extrusionOk="0" h="72779" w="472807">
                <a:moveTo>
                  <a:pt x="0" y="72779"/>
                </a:moveTo>
                <a:lnTo>
                  <a:pt x="27992" y="46314"/>
                </a:lnTo>
                <a:lnTo>
                  <a:pt x="46313" y="57511"/>
                </a:lnTo>
                <a:lnTo>
                  <a:pt x="86520" y="0"/>
                </a:lnTo>
                <a:lnTo>
                  <a:pt x="153700" y="62600"/>
                </a:lnTo>
                <a:lnTo>
                  <a:pt x="172022" y="21885"/>
                </a:lnTo>
                <a:lnTo>
                  <a:pt x="202559" y="44278"/>
                </a:lnTo>
                <a:lnTo>
                  <a:pt x="233095" y="27483"/>
                </a:lnTo>
                <a:lnTo>
                  <a:pt x="265159" y="44278"/>
                </a:lnTo>
                <a:lnTo>
                  <a:pt x="304347" y="20358"/>
                </a:lnTo>
                <a:lnTo>
                  <a:pt x="358804" y="45805"/>
                </a:lnTo>
                <a:lnTo>
                  <a:pt x="387814" y="18322"/>
                </a:lnTo>
                <a:lnTo>
                  <a:pt x="430056" y="49877"/>
                </a:lnTo>
                <a:lnTo>
                  <a:pt x="472807" y="16286"/>
                </a:lnTo>
              </a:path>
            </a:pathLst>
          </a:custGeom>
          <a:noFill/>
          <a:ln cap="flat" cmpd="sng" w="9525">
            <a:solidFill>
              <a:srgbClr val="BCBCBC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4"/>
          <p:cNvSpPr txBox="1"/>
          <p:nvPr>
            <p:ph type="ctrTitle"/>
          </p:nvPr>
        </p:nvSpPr>
        <p:spPr>
          <a:xfrm>
            <a:off x="589350" y="843375"/>
            <a:ext cx="6883800" cy="1658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2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 rot="-5400000">
            <a:off x="4001650" y="900"/>
            <a:ext cx="5143500" cy="51417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4">
  <p:cSld name="AUTOLAYOUT_4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302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947375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indent="-3302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5">
  <p:cSld name="AUTOLAYOUT_5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17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85" name="Google Shape;85;p17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7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 flipH="1" rot="-5400000">
              <a:off x="166697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 flipH="1" rot="-5400000">
              <a:off x="928672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 flipH="1" rot="-5400000">
              <a:off x="1690646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 flipH="1" rot="-5400000">
              <a:off x="2452621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 flipH="1" rot="-5400000">
              <a:off x="3214647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 flipH="1" rot="-5400000">
              <a:off x="3976724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 flipH="1" rot="-5400000">
              <a:off x="4738699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 flipH="1" rot="-5400000">
              <a:off x="5500674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flipH="1" rot="-5400000">
              <a:off x="6262648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flipH="1" rot="-5400000">
              <a:off x="7024623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 flipH="1" rot="-5400000">
              <a:off x="7786649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flipH="1" rot="-5400000">
              <a:off x="8548727" y="-166420"/>
              <a:ext cx="428700" cy="762000"/>
            </a:xfrm>
            <a:prstGeom prst="rtTriangle">
              <a:avLst/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17"/>
          <p:cNvSpPr/>
          <p:nvPr/>
        </p:nvSpPr>
        <p:spPr>
          <a:xfrm>
            <a:off x="1527325" y="1290025"/>
            <a:ext cx="6089400" cy="25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7"/>
          <p:cNvSpPr txBox="1"/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243" name="Google Shape;2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6">
  <p:cSld name="AUTOLAYOUT_6"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"/>
          <p:cNvSpPr txBox="1"/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8" name="Google Shape;248;p18"/>
          <p:cNvSpPr txBox="1"/>
          <p:nvPr>
            <p:ph idx="1" type="body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9" name="Google Shape;2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7">
  <p:cSld name="AUTOLAYOUT_7">
    <p:bg>
      <p:bgPr>
        <a:solidFill>
          <a:srgbClr val="FFFFF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"/>
          <p:cNvSpPr/>
          <p:nvPr/>
        </p:nvSpPr>
        <p:spPr>
          <a:xfrm>
            <a:off x="306850" y="316750"/>
            <a:ext cx="6020400" cy="45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peaker Contact Layout">
  <p:cSld name="Speaker Contact Layou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/>
          <p:nvPr>
            <p:ph type="title"/>
          </p:nvPr>
        </p:nvSpPr>
        <p:spPr>
          <a:xfrm>
            <a:off x="336789" y="174205"/>
            <a:ext cx="82053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256" name="Google Shape;256;p20"/>
          <p:cNvSpPr txBox="1"/>
          <p:nvPr>
            <p:ph idx="1" type="body"/>
          </p:nvPr>
        </p:nvSpPr>
        <p:spPr>
          <a:xfrm>
            <a:off x="342042" y="1983921"/>
            <a:ext cx="4038600" cy="2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8181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20"/>
          <p:cNvSpPr txBox="1"/>
          <p:nvPr>
            <p:ph idx="2" type="body"/>
          </p:nvPr>
        </p:nvSpPr>
        <p:spPr>
          <a:xfrm>
            <a:off x="342042" y="1545908"/>
            <a:ext cx="4035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8181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20"/>
          <p:cNvSpPr txBox="1"/>
          <p:nvPr>
            <p:ph idx="3" type="body"/>
          </p:nvPr>
        </p:nvSpPr>
        <p:spPr>
          <a:xfrm>
            <a:off x="4507642" y="1983921"/>
            <a:ext cx="4038600" cy="2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8181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20"/>
          <p:cNvSpPr txBox="1"/>
          <p:nvPr>
            <p:ph idx="4" type="body"/>
          </p:nvPr>
        </p:nvSpPr>
        <p:spPr>
          <a:xfrm>
            <a:off x="4507642" y="1545908"/>
            <a:ext cx="4035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8181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p20"/>
          <p:cNvSpPr txBox="1"/>
          <p:nvPr/>
        </p:nvSpPr>
        <p:spPr>
          <a:xfrm>
            <a:off x="3058113" y="4891341"/>
            <a:ext cx="3027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© 2018, Amazon Web Services, Inc. or Its Affiliates. All rights reserved.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182A2E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/>
          <p:nvPr>
            <p:ph type="ctrTitle"/>
          </p:nvPr>
        </p:nvSpPr>
        <p:spPr>
          <a:xfrm>
            <a:off x="1176778" y="1610825"/>
            <a:ext cx="6346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7" name="Google Shape;267;p22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70" name="Google Shape;270;p23"/>
          <p:cNvSpPr txBox="1"/>
          <p:nvPr>
            <p:ph idx="1" type="subTitle"/>
          </p:nvPr>
        </p:nvSpPr>
        <p:spPr>
          <a:xfrm>
            <a:off x="1178378" y="3144850"/>
            <a:ext cx="65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1" name="Google Shape;271;p23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2A2E"/>
              </a:solidFill>
            </a:endParaRPr>
          </a:p>
        </p:txBody>
      </p:sp>
      <p:sp>
        <p:nvSpPr>
          <p:cNvPr id="272" name="Google Shape;272;p2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/>
          <p:nvPr>
            <p:ph idx="1" type="body"/>
          </p:nvPr>
        </p:nvSpPr>
        <p:spPr>
          <a:xfrm>
            <a:off x="1176778" y="1704600"/>
            <a:ext cx="6419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Montserrat"/>
              <a:buChar char="∎"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□"/>
              <a:defRPr b="1" sz="3000">
                <a:latin typeface="Montserrat"/>
                <a:ea typeface="Montserrat"/>
                <a:cs typeface="Montserrat"/>
                <a:sym typeface="Montserrat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▪"/>
              <a:defRPr b="1" sz="3000">
                <a:latin typeface="Montserrat"/>
                <a:ea typeface="Montserrat"/>
                <a:cs typeface="Montserrat"/>
                <a:sym typeface="Montserrat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5" name="Google Shape;275;p24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434146" y="1219732"/>
            <a:ext cx="296600" cy="203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Montserrat"/>
              </a:rPr>
              <a:t>“</a:t>
            </a:r>
          </a:p>
        </p:txBody>
      </p:sp>
      <p:sp>
        <p:nvSpPr>
          <p:cNvPr id="277" name="Google Shape;277;p2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80" name="Google Shape;280;p25"/>
          <p:cNvSpPr txBox="1"/>
          <p:nvPr>
            <p:ph idx="1" type="body"/>
          </p:nvPr>
        </p:nvSpPr>
        <p:spPr>
          <a:xfrm>
            <a:off x="1164100" y="2925350"/>
            <a:ext cx="6815700" cy="1579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281" name="Google Shape;281;p25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85" name="Google Shape;285;p26"/>
          <p:cNvSpPr txBox="1"/>
          <p:nvPr>
            <p:ph idx="1" type="body"/>
          </p:nvPr>
        </p:nvSpPr>
        <p:spPr>
          <a:xfrm>
            <a:off x="1164100" y="2774575"/>
            <a:ext cx="3308100" cy="215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286" name="Google Shape;286;p26"/>
          <p:cNvSpPr txBox="1"/>
          <p:nvPr>
            <p:ph idx="2" type="body"/>
          </p:nvPr>
        </p:nvSpPr>
        <p:spPr>
          <a:xfrm>
            <a:off x="4671601" y="2774575"/>
            <a:ext cx="3308100" cy="215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287" name="Google Shape;287;p26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91" name="Google Shape;291;p27"/>
          <p:cNvSpPr txBox="1"/>
          <p:nvPr>
            <p:ph idx="1" type="body"/>
          </p:nvPr>
        </p:nvSpPr>
        <p:spPr>
          <a:xfrm>
            <a:off x="1164000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292" name="Google Shape;292;p27"/>
          <p:cNvSpPr txBox="1"/>
          <p:nvPr>
            <p:ph idx="2" type="body"/>
          </p:nvPr>
        </p:nvSpPr>
        <p:spPr>
          <a:xfrm>
            <a:off x="3473455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293" name="Google Shape;293;p27"/>
          <p:cNvSpPr txBox="1"/>
          <p:nvPr>
            <p:ph idx="3" type="body"/>
          </p:nvPr>
        </p:nvSpPr>
        <p:spPr>
          <a:xfrm>
            <a:off x="5782910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294" name="Google Shape;294;p27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98" name="Google Shape;298;p28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02" name="Google Shape;302;p2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0C2D4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164100" y="3105148"/>
            <a:ext cx="68157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∎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□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▪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1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b="1" sz="1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b="1" sz="1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b="1" sz="1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b="1" sz="1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b="1" sz="1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b="1" sz="1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b="1" sz="1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b="1" sz="1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namely/k8s-pipeliner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s://segment.com/blog/goodbye-microservices/" TargetMode="External"/><Relationship Id="rId5" Type="http://schemas.openxmlformats.org/officeDocument/2006/relationships/hyperlink" Target="https://news.ycombinator.com/item?id=14415485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31"/>
          <p:cNvSpPr txBox="1"/>
          <p:nvPr>
            <p:ph idx="4294967295" type="ctrTitle"/>
          </p:nvPr>
        </p:nvSpPr>
        <p:spPr>
          <a:xfrm>
            <a:off x="1176775" y="2095725"/>
            <a:ext cx="64509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9900"/>
                </a:solidFill>
              </a:rPr>
              <a:t>Frankenstein</a:t>
            </a:r>
            <a:endParaRPr sz="48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9900"/>
                </a:solidFill>
              </a:rPr>
              <a:t>Microservices</a:t>
            </a:r>
            <a:endParaRPr sz="4800">
              <a:solidFill>
                <a:srgbClr val="FF9900"/>
              </a:solidFill>
            </a:endParaRPr>
          </a:p>
        </p:txBody>
      </p:sp>
      <p:sp>
        <p:nvSpPr>
          <p:cNvPr id="312" name="Google Shape;312;p31"/>
          <p:cNvSpPr txBox="1"/>
          <p:nvPr>
            <p:ph idx="4294967295" type="subTitle"/>
          </p:nvPr>
        </p:nvSpPr>
        <p:spPr>
          <a:xfrm>
            <a:off x="1195825" y="3419950"/>
            <a:ext cx="6412800" cy="17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9900"/>
                </a:solidFill>
              </a:rPr>
              <a:t>Michael Hamrah</a:t>
            </a:r>
            <a:endParaRPr b="1" sz="3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@mhamrah / Chief Architect @NamelyHR</a:t>
            </a:r>
            <a:endParaRPr b="1" sz="24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" name="Google Shape;378;p40"/>
          <p:cNvCxnSpPr/>
          <p:nvPr/>
        </p:nvCxnSpPr>
        <p:spPr>
          <a:xfrm flipH="1">
            <a:off x="4794013" y="3054637"/>
            <a:ext cx="411900" cy="3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40"/>
          <p:cNvCxnSpPr/>
          <p:nvPr/>
        </p:nvCxnSpPr>
        <p:spPr>
          <a:xfrm>
            <a:off x="5854525" y="2393337"/>
            <a:ext cx="716100" cy="19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0" name="Google Shape;380;p40"/>
          <p:cNvCxnSpPr/>
          <p:nvPr/>
        </p:nvCxnSpPr>
        <p:spPr>
          <a:xfrm>
            <a:off x="7219175" y="3244925"/>
            <a:ext cx="471000" cy="25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40"/>
          <p:cNvCxnSpPr/>
          <p:nvPr/>
        </p:nvCxnSpPr>
        <p:spPr>
          <a:xfrm>
            <a:off x="5205913" y="3054637"/>
            <a:ext cx="1835700" cy="110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40"/>
          <p:cNvCxnSpPr/>
          <p:nvPr/>
        </p:nvCxnSpPr>
        <p:spPr>
          <a:xfrm flipH="1" rot="10800000">
            <a:off x="2415613" y="815425"/>
            <a:ext cx="982200" cy="6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3" name="Google Shape;383;p40"/>
          <p:cNvCxnSpPr/>
          <p:nvPr/>
        </p:nvCxnSpPr>
        <p:spPr>
          <a:xfrm>
            <a:off x="2415613" y="1445425"/>
            <a:ext cx="777000" cy="95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40"/>
          <p:cNvCxnSpPr>
            <a:stCxn id="385" idx="6"/>
            <a:endCxn id="386" idx="0"/>
          </p:cNvCxnSpPr>
          <p:nvPr/>
        </p:nvCxnSpPr>
        <p:spPr>
          <a:xfrm>
            <a:off x="4692275" y="997904"/>
            <a:ext cx="513600" cy="73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40"/>
          <p:cNvCxnSpPr/>
          <p:nvPr/>
        </p:nvCxnSpPr>
        <p:spPr>
          <a:xfrm>
            <a:off x="6100513" y="617150"/>
            <a:ext cx="1191900" cy="69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40"/>
          <p:cNvCxnSpPr/>
          <p:nvPr/>
        </p:nvCxnSpPr>
        <p:spPr>
          <a:xfrm flipH="1" rot="10800000">
            <a:off x="5205913" y="746237"/>
            <a:ext cx="471300" cy="9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40"/>
          <p:cNvCxnSpPr/>
          <p:nvPr/>
        </p:nvCxnSpPr>
        <p:spPr>
          <a:xfrm flipH="1">
            <a:off x="6993888" y="1316475"/>
            <a:ext cx="298500" cy="11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40"/>
          <p:cNvCxnSpPr/>
          <p:nvPr/>
        </p:nvCxnSpPr>
        <p:spPr>
          <a:xfrm flipH="1">
            <a:off x="1496100" y="2106725"/>
            <a:ext cx="270900" cy="90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40"/>
          <p:cNvCxnSpPr/>
          <p:nvPr/>
        </p:nvCxnSpPr>
        <p:spPr>
          <a:xfrm>
            <a:off x="3841263" y="3062975"/>
            <a:ext cx="303900" cy="97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40"/>
          <p:cNvCxnSpPr/>
          <p:nvPr/>
        </p:nvCxnSpPr>
        <p:spPr>
          <a:xfrm>
            <a:off x="5442488" y="4040575"/>
            <a:ext cx="1599000" cy="11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93" name="Google Shape;393;p40"/>
          <p:cNvGrpSpPr/>
          <p:nvPr/>
        </p:nvGrpSpPr>
        <p:grpSpPr>
          <a:xfrm>
            <a:off x="4579730" y="1732019"/>
            <a:ext cx="1294470" cy="1298520"/>
            <a:chOff x="-1168075" y="-2896367"/>
            <a:chExt cx="4314900" cy="4328400"/>
          </a:xfrm>
        </p:grpSpPr>
        <p:sp>
          <p:nvSpPr>
            <p:cNvPr id="394" name="Google Shape;394;p40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397" name="Google Shape;397;p40"/>
          <p:cNvGrpSpPr/>
          <p:nvPr/>
        </p:nvGrpSpPr>
        <p:grpSpPr>
          <a:xfrm>
            <a:off x="5022243" y="346519"/>
            <a:ext cx="1294470" cy="1298520"/>
            <a:chOff x="-1168075" y="-2896367"/>
            <a:chExt cx="4314900" cy="4328400"/>
          </a:xfrm>
        </p:grpSpPr>
        <p:sp>
          <p:nvSpPr>
            <p:cNvPr id="398" name="Google Shape;398;p40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401" name="Google Shape;401;p40"/>
          <p:cNvGrpSpPr/>
          <p:nvPr/>
        </p:nvGrpSpPr>
        <p:grpSpPr>
          <a:xfrm>
            <a:off x="6570630" y="1946406"/>
            <a:ext cx="1294470" cy="1298520"/>
            <a:chOff x="-1168075" y="-2896367"/>
            <a:chExt cx="4314900" cy="4328400"/>
          </a:xfrm>
        </p:grpSpPr>
        <p:sp>
          <p:nvSpPr>
            <p:cNvPr id="402" name="Google Shape;402;p40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405" name="Google Shape;405;p40"/>
          <p:cNvGrpSpPr/>
          <p:nvPr/>
        </p:nvGrpSpPr>
        <p:grpSpPr>
          <a:xfrm>
            <a:off x="7041480" y="3496319"/>
            <a:ext cx="1294470" cy="1298520"/>
            <a:chOff x="-1168075" y="-2896367"/>
            <a:chExt cx="4314900" cy="4328400"/>
          </a:xfrm>
        </p:grpSpPr>
        <p:sp>
          <p:nvSpPr>
            <p:cNvPr id="406" name="Google Shape;406;p40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409" name="Google Shape;409;p40"/>
          <p:cNvGrpSpPr/>
          <p:nvPr/>
        </p:nvGrpSpPr>
        <p:grpSpPr>
          <a:xfrm>
            <a:off x="4145155" y="3379219"/>
            <a:ext cx="1294470" cy="1298520"/>
            <a:chOff x="-1168075" y="-2896367"/>
            <a:chExt cx="4314900" cy="4328400"/>
          </a:xfrm>
        </p:grpSpPr>
        <p:sp>
          <p:nvSpPr>
            <p:cNvPr id="410" name="Google Shape;410;p40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3397805" y="348644"/>
            <a:ext cx="1294470" cy="1298520"/>
            <a:chOff x="-1168075" y="-2896367"/>
            <a:chExt cx="4314900" cy="4328400"/>
          </a:xfrm>
        </p:grpSpPr>
        <p:sp>
          <p:nvSpPr>
            <p:cNvPr id="385" name="Google Shape;385;p40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416" name="Google Shape;416;p40"/>
          <p:cNvGrpSpPr/>
          <p:nvPr/>
        </p:nvGrpSpPr>
        <p:grpSpPr>
          <a:xfrm>
            <a:off x="2839218" y="2143744"/>
            <a:ext cx="1294470" cy="1298520"/>
            <a:chOff x="-1168075" y="-2896367"/>
            <a:chExt cx="4314900" cy="4328400"/>
          </a:xfrm>
        </p:grpSpPr>
        <p:sp>
          <p:nvSpPr>
            <p:cNvPr id="417" name="Google Shape;417;p40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420" name="Google Shape;420;p40"/>
          <p:cNvGrpSpPr/>
          <p:nvPr/>
        </p:nvGrpSpPr>
        <p:grpSpPr>
          <a:xfrm>
            <a:off x="1391705" y="1156144"/>
            <a:ext cx="1294470" cy="1298520"/>
            <a:chOff x="-1168075" y="-2896367"/>
            <a:chExt cx="4314900" cy="4328400"/>
          </a:xfrm>
        </p:grpSpPr>
        <p:sp>
          <p:nvSpPr>
            <p:cNvPr id="421" name="Google Shape;421;p40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424" name="Google Shape;424;p40"/>
          <p:cNvGrpSpPr/>
          <p:nvPr/>
        </p:nvGrpSpPr>
        <p:grpSpPr>
          <a:xfrm>
            <a:off x="808030" y="2902556"/>
            <a:ext cx="1294470" cy="1298520"/>
            <a:chOff x="-1168075" y="-2896367"/>
            <a:chExt cx="4314900" cy="4328400"/>
          </a:xfrm>
        </p:grpSpPr>
        <p:sp>
          <p:nvSpPr>
            <p:cNvPr id="425" name="Google Shape;425;p40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1"/>
          <p:cNvSpPr txBox="1"/>
          <p:nvPr>
            <p:ph idx="4294967295" type="title"/>
          </p:nvPr>
        </p:nvSpPr>
        <p:spPr>
          <a:xfrm>
            <a:off x="773700" y="2319275"/>
            <a:ext cx="7596600" cy="7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What’s in a Platform?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2"/>
          <p:cNvSpPr txBox="1"/>
          <p:nvPr/>
        </p:nvSpPr>
        <p:spPr>
          <a:xfrm>
            <a:off x="3072000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Ownership</a:t>
            </a:r>
            <a:endParaRPr sz="28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3"/>
          <p:cNvSpPr txBox="1"/>
          <p:nvPr>
            <p:ph idx="4294967295" type="title"/>
          </p:nvPr>
        </p:nvSpPr>
        <p:spPr>
          <a:xfrm>
            <a:off x="545100" y="2319275"/>
            <a:ext cx="2417400" cy="7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Pick a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Serialization +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Transport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We ♥ gRPC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443" name="Google Shape;44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766" y="0"/>
            <a:ext cx="60759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/>
          <p:nvPr/>
        </p:nvSpPr>
        <p:spPr>
          <a:xfrm>
            <a:off x="456900" y="3526550"/>
            <a:ext cx="8230200" cy="1206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$ docker run -v `pwd`:/defs \ </a:t>
            </a:r>
            <a:endParaRPr sz="1800"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namely/gen-grpc-gateway -f todos.proto -s Todos</a:t>
            </a:r>
            <a:endParaRPr sz="1800"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$ docker build -t todos-gateway gen/grpc-gateway</a:t>
            </a:r>
            <a:endParaRPr sz="1800"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9" name="Google Shape;449;p44"/>
          <p:cNvSpPr/>
          <p:nvPr/>
        </p:nvSpPr>
        <p:spPr>
          <a:xfrm>
            <a:off x="456900" y="273450"/>
            <a:ext cx="4993500" cy="29274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rpc </a:t>
            </a:r>
            <a:r>
              <a:rPr lang="en" sz="1600">
                <a:solidFill>
                  <a:srgbClr val="FF8A80"/>
                </a:solidFill>
                <a:latin typeface="Roboto Mono"/>
                <a:ea typeface="Roboto Mono"/>
                <a:cs typeface="Roboto Mono"/>
                <a:sym typeface="Roboto Mono"/>
              </a:rPr>
              <a:t>UpdateTodo</a:t>
            </a: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FF8A80"/>
                </a:solidFill>
                <a:latin typeface="Roboto Mono"/>
                <a:ea typeface="Roboto Mono"/>
                <a:cs typeface="Roboto Mono"/>
                <a:sym typeface="Roboto Mono"/>
              </a:rPr>
              <a:t>UpdateTodoRequest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returns 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FF8A80"/>
                </a:solidFill>
                <a:latin typeface="Roboto Mono"/>
                <a:ea typeface="Roboto Mono"/>
                <a:cs typeface="Roboto Mono"/>
                <a:sym typeface="Roboto Mono"/>
              </a:rPr>
              <a:t>Todo</a:t>
            </a: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b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option 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google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api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http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b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patch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00BFA4"/>
                </a:solidFill>
                <a:latin typeface="Roboto Mono"/>
                <a:ea typeface="Roboto Mono"/>
                <a:cs typeface="Roboto Mono"/>
                <a:sym typeface="Roboto Mono"/>
              </a:rPr>
              <a:t>"/todos/{todo.id}"</a:t>
            </a:r>
            <a:b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body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00BFA4"/>
                </a:solidFill>
                <a:latin typeface="Roboto Mono"/>
                <a:ea typeface="Roboto Mono"/>
                <a:cs typeface="Roboto Mono"/>
                <a:sym typeface="Roboto Mono"/>
              </a:rPr>
              <a:t>"todo"</a:t>
            </a:r>
            <a:b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};</a:t>
            </a:r>
            <a:b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solidFill>
                  <a:srgbClr val="90A4AE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00"/>
          </a:p>
        </p:txBody>
      </p:sp>
      <p:sp>
        <p:nvSpPr>
          <p:cNvPr id="450" name="Google Shape;450;p44"/>
          <p:cNvSpPr/>
          <p:nvPr/>
        </p:nvSpPr>
        <p:spPr>
          <a:xfrm>
            <a:off x="6122600" y="1393250"/>
            <a:ext cx="2564400" cy="7638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grpc-gateway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51" name="Google Shape;451;p44"/>
          <p:cNvSpPr/>
          <p:nvPr/>
        </p:nvSpPr>
        <p:spPr>
          <a:xfrm>
            <a:off x="6122600" y="2513050"/>
            <a:ext cx="2564400" cy="7638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gRPC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52" name="Google Shape;452;p44"/>
          <p:cNvSpPr/>
          <p:nvPr/>
        </p:nvSpPr>
        <p:spPr>
          <a:xfrm>
            <a:off x="6122600" y="273450"/>
            <a:ext cx="2564400" cy="7638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HTTP Call</a:t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453" name="Google Shape;453;p44"/>
          <p:cNvCxnSpPr>
            <a:stCxn id="449" idx="3"/>
            <a:endCxn id="450" idx="1"/>
          </p:cNvCxnSpPr>
          <p:nvPr/>
        </p:nvCxnSpPr>
        <p:spPr>
          <a:xfrm>
            <a:off x="5450400" y="1737150"/>
            <a:ext cx="672300" cy="38100"/>
          </a:xfrm>
          <a:prstGeom prst="curvedConnector3">
            <a:avLst>
              <a:gd fmla="val 49993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54" name="Google Shape;454;p44"/>
          <p:cNvCxnSpPr>
            <a:stCxn id="449" idx="3"/>
            <a:endCxn id="451" idx="1"/>
          </p:cNvCxnSpPr>
          <p:nvPr/>
        </p:nvCxnSpPr>
        <p:spPr>
          <a:xfrm>
            <a:off x="5450400" y="1737150"/>
            <a:ext cx="672300" cy="1157700"/>
          </a:xfrm>
          <a:prstGeom prst="curvedConnector3">
            <a:avLst>
              <a:gd fmla="val 49993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55" name="Google Shape;455;p44"/>
          <p:cNvCxnSpPr>
            <a:stCxn id="452" idx="2"/>
            <a:endCxn id="450" idx="0"/>
          </p:cNvCxnSpPr>
          <p:nvPr/>
        </p:nvCxnSpPr>
        <p:spPr>
          <a:xfrm flipH="1" rot="-5400000">
            <a:off x="7227050" y="1215000"/>
            <a:ext cx="356100" cy="600"/>
          </a:xfrm>
          <a:prstGeom prst="curvedConnector3">
            <a:avLst>
              <a:gd fmla="val 49986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56" name="Google Shape;456;p44"/>
          <p:cNvCxnSpPr/>
          <p:nvPr/>
        </p:nvCxnSpPr>
        <p:spPr>
          <a:xfrm flipH="1" rot="-5400000">
            <a:off x="6768000" y="2334800"/>
            <a:ext cx="356100" cy="600"/>
          </a:xfrm>
          <a:prstGeom prst="curvedConnector3">
            <a:avLst>
              <a:gd fmla="val 49986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125" y="0"/>
            <a:ext cx="9236877" cy="5739174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5"/>
          <p:cNvSpPr txBox="1"/>
          <p:nvPr>
            <p:ph idx="4294967295" type="title"/>
          </p:nvPr>
        </p:nvSpPr>
        <p:spPr>
          <a:xfrm>
            <a:off x="545100" y="2319275"/>
            <a:ext cx="2417400" cy="7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Make Integration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Easy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6"/>
          <p:cNvSpPr txBox="1"/>
          <p:nvPr>
            <p:ph idx="1" type="body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Deployments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Most outages occur from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 bad deploy</a:t>
            </a:r>
            <a:endParaRPr/>
          </a:p>
        </p:txBody>
      </p:sp>
      <p:sp>
        <p:nvSpPr>
          <p:cNvPr id="468" name="Google Shape;468;p46"/>
          <p:cNvSpPr txBox="1"/>
          <p:nvPr>
            <p:ph idx="2" type="body"/>
          </p:nvPr>
        </p:nvSpPr>
        <p:spPr>
          <a:xfrm>
            <a:off x="4947375" y="554850"/>
            <a:ext cx="3855900" cy="40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How is it running?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Who deployed what?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How much traffic?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Is it stable?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1600"/>
              </a:spcAft>
              <a:buSzPts val="2000"/>
              <a:buChar char="●"/>
            </a:pPr>
            <a:r>
              <a:rPr lang="en"/>
              <a:t>Can you rollback?</a:t>
            </a:r>
            <a:endParaRPr/>
          </a:p>
        </p:txBody>
      </p:sp>
      <p:pic>
        <p:nvPicPr>
          <p:cNvPr id="469" name="Google Shape;46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714" y="-1"/>
            <a:ext cx="96478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Font typeface="Arial"/>
              <a:buNone/>
            </a:pPr>
            <a:r>
              <a:rPr lang="en"/>
              <a:t>Pipeliner + Estuary</a:t>
            </a:r>
            <a:endParaRPr b="1" i="0" sz="2800" u="none" cap="none" strike="noStrike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7"/>
          <p:cNvSpPr txBox="1"/>
          <p:nvPr>
            <p:ph idx="1" type="body"/>
          </p:nvPr>
        </p:nvSpPr>
        <p:spPr>
          <a:xfrm>
            <a:off x="311700" y="1152475"/>
            <a:ext cx="4265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https://github.com/namely/k8s-pipeliner</a:t>
            </a:r>
            <a:endParaRPr sz="18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04040"/>
                </a:solidFill>
              </a:rPr>
              <a:t>Pipeliner is a s</a:t>
            </a:r>
            <a:r>
              <a:rPr lang="en" sz="18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imple yaml configuration for Spinnaker.</a:t>
            </a:r>
            <a:endParaRPr sz="18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04040"/>
                </a:solidFill>
              </a:rPr>
              <a:t>Estuary automagically applies pipelines</a:t>
            </a:r>
            <a:endParaRPr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04040"/>
                </a:solidFill>
              </a:rPr>
              <a:t>to Spinnaker.</a:t>
            </a:r>
            <a:endParaRPr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Single-purpose composable tools are key for any SRE team.</a:t>
            </a:r>
            <a:endParaRPr sz="18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1600"/>
              </a:spcAft>
              <a:buClr>
                <a:srgbClr val="181818"/>
              </a:buClr>
              <a:buSzPts val="240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476" name="Google Shape;47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450" y="719905"/>
            <a:ext cx="4458551" cy="3859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8"/>
          <p:cNvSpPr txBox="1"/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Never Coordinate Deployments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9"/>
          <p:cNvSpPr/>
          <p:nvPr/>
        </p:nvSpPr>
        <p:spPr>
          <a:xfrm>
            <a:off x="6762275" y="3285875"/>
            <a:ext cx="1548300" cy="872100"/>
          </a:xfrm>
          <a:prstGeom prst="flowChartAlternateProcess">
            <a:avLst/>
          </a:prstGeom>
          <a:solidFill>
            <a:srgbClr val="F4CCCC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Service Mack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87" name="Google Shape;487;p49"/>
          <p:cNvSpPr/>
          <p:nvPr/>
        </p:nvSpPr>
        <p:spPr>
          <a:xfrm>
            <a:off x="3901725" y="2572875"/>
            <a:ext cx="1548300" cy="8721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Service Lack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88" name="Google Shape;488;p49"/>
          <p:cNvSpPr/>
          <p:nvPr/>
        </p:nvSpPr>
        <p:spPr>
          <a:xfrm>
            <a:off x="1041175" y="1860925"/>
            <a:ext cx="1548300" cy="872100"/>
          </a:xfrm>
          <a:prstGeom prst="flowChartAlternateProcess">
            <a:avLst/>
          </a:prstGeom>
          <a:solidFill>
            <a:srgbClr val="D9EAD3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Service Pack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89" name="Google Shape;489;p49"/>
          <p:cNvSpPr txBox="1"/>
          <p:nvPr>
            <p:ph idx="4294967295" type="title"/>
          </p:nvPr>
        </p:nvSpPr>
        <p:spPr>
          <a:xfrm>
            <a:off x="604625" y="575125"/>
            <a:ext cx="3801600" cy="7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Service Discovery and 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Traffic Management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490" name="Google Shape;490;p49"/>
          <p:cNvCxnSpPr>
            <a:stCxn id="488" idx="3"/>
            <a:endCxn id="487" idx="1"/>
          </p:cNvCxnSpPr>
          <p:nvPr/>
        </p:nvCxnSpPr>
        <p:spPr>
          <a:xfrm>
            <a:off x="2589475" y="2296975"/>
            <a:ext cx="1312200" cy="7119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91" name="Google Shape;491;p49"/>
          <p:cNvCxnSpPr>
            <a:stCxn id="487" idx="3"/>
            <a:endCxn id="486" idx="1"/>
          </p:cNvCxnSpPr>
          <p:nvPr/>
        </p:nvCxnSpPr>
        <p:spPr>
          <a:xfrm>
            <a:off x="5450025" y="3008925"/>
            <a:ext cx="1312200" cy="7131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92" name="Google Shape;492;p49"/>
          <p:cNvSpPr/>
          <p:nvPr/>
        </p:nvSpPr>
        <p:spPr>
          <a:xfrm>
            <a:off x="1193575" y="2013325"/>
            <a:ext cx="1548300" cy="872100"/>
          </a:xfrm>
          <a:prstGeom prst="flowChartAlternateProcess">
            <a:avLst/>
          </a:prstGeom>
          <a:solidFill>
            <a:srgbClr val="D9EAD3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Service 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93" name="Google Shape;493;p49"/>
          <p:cNvSpPr/>
          <p:nvPr/>
        </p:nvSpPr>
        <p:spPr>
          <a:xfrm>
            <a:off x="4054125" y="2725275"/>
            <a:ext cx="1548300" cy="8721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Service B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94" name="Google Shape;494;p49"/>
          <p:cNvSpPr/>
          <p:nvPr/>
        </p:nvSpPr>
        <p:spPr>
          <a:xfrm>
            <a:off x="6914675" y="3438275"/>
            <a:ext cx="1548300" cy="872100"/>
          </a:xfrm>
          <a:prstGeom prst="flowChartAlternateProcess">
            <a:avLst/>
          </a:prstGeom>
          <a:solidFill>
            <a:srgbClr val="F4CCCC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Service C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495" name="Google Shape;495;p49"/>
          <p:cNvCxnSpPr>
            <a:stCxn id="492" idx="3"/>
            <a:endCxn id="493" idx="1"/>
          </p:cNvCxnSpPr>
          <p:nvPr/>
        </p:nvCxnSpPr>
        <p:spPr>
          <a:xfrm>
            <a:off x="2741875" y="2449375"/>
            <a:ext cx="1312200" cy="7119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96" name="Google Shape;496;p49"/>
          <p:cNvCxnSpPr>
            <a:stCxn id="493" idx="3"/>
            <a:endCxn id="494" idx="1"/>
          </p:cNvCxnSpPr>
          <p:nvPr/>
        </p:nvCxnSpPr>
        <p:spPr>
          <a:xfrm>
            <a:off x="5602425" y="3161325"/>
            <a:ext cx="1312200" cy="7131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97" name="Google Shape;497;p49"/>
          <p:cNvSpPr/>
          <p:nvPr/>
        </p:nvSpPr>
        <p:spPr>
          <a:xfrm>
            <a:off x="1345975" y="2165725"/>
            <a:ext cx="1548300" cy="872100"/>
          </a:xfrm>
          <a:prstGeom prst="flowChartAlternateProcess">
            <a:avLst/>
          </a:prstGeom>
          <a:solidFill>
            <a:srgbClr val="D9EAD3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Service Pack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98" name="Google Shape;498;p49"/>
          <p:cNvSpPr/>
          <p:nvPr/>
        </p:nvSpPr>
        <p:spPr>
          <a:xfrm>
            <a:off x="4206525" y="2877675"/>
            <a:ext cx="1548300" cy="8721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Service Lack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99" name="Google Shape;499;p49"/>
          <p:cNvSpPr/>
          <p:nvPr/>
        </p:nvSpPr>
        <p:spPr>
          <a:xfrm>
            <a:off x="7067075" y="3590675"/>
            <a:ext cx="1548300" cy="872100"/>
          </a:xfrm>
          <a:prstGeom prst="flowChartAlternateProcess">
            <a:avLst/>
          </a:prstGeom>
          <a:solidFill>
            <a:srgbClr val="F4CCCC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Service Mack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500" name="Google Shape;500;p49"/>
          <p:cNvCxnSpPr>
            <a:stCxn id="497" idx="3"/>
            <a:endCxn id="498" idx="1"/>
          </p:cNvCxnSpPr>
          <p:nvPr/>
        </p:nvCxnSpPr>
        <p:spPr>
          <a:xfrm>
            <a:off x="2894275" y="2601775"/>
            <a:ext cx="1312200" cy="7119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01" name="Google Shape;501;p49"/>
          <p:cNvCxnSpPr>
            <a:stCxn id="498" idx="3"/>
            <a:endCxn id="499" idx="1"/>
          </p:cNvCxnSpPr>
          <p:nvPr/>
        </p:nvCxnSpPr>
        <p:spPr>
          <a:xfrm>
            <a:off x="5754825" y="3313725"/>
            <a:ext cx="1312200" cy="7131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02" name="Google Shape;502;p49"/>
          <p:cNvSpPr txBox="1"/>
          <p:nvPr/>
        </p:nvSpPr>
        <p:spPr>
          <a:xfrm>
            <a:off x="3104225" y="2112400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300ms Timeout x 3</a:t>
            </a:r>
            <a:endParaRPr/>
          </a:p>
        </p:txBody>
      </p:sp>
      <p:sp>
        <p:nvSpPr>
          <p:cNvPr id="503" name="Google Shape;503;p49"/>
          <p:cNvSpPr txBox="1"/>
          <p:nvPr/>
        </p:nvSpPr>
        <p:spPr>
          <a:xfrm>
            <a:off x="5934575" y="2775325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300ms Timeout x 3</a:t>
            </a:r>
            <a:endParaRPr/>
          </a:p>
        </p:txBody>
      </p:sp>
      <p:sp>
        <p:nvSpPr>
          <p:cNvPr id="504" name="Google Shape;504;p49"/>
          <p:cNvSpPr txBox="1"/>
          <p:nvPr/>
        </p:nvSpPr>
        <p:spPr>
          <a:xfrm>
            <a:off x="3104225" y="2112400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Deadline 400ms Budget 20%</a:t>
            </a:r>
            <a:endParaRPr/>
          </a:p>
        </p:txBody>
      </p:sp>
      <p:sp>
        <p:nvSpPr>
          <p:cNvPr id="505" name="Google Shape;505;p49"/>
          <p:cNvSpPr txBox="1"/>
          <p:nvPr/>
        </p:nvSpPr>
        <p:spPr>
          <a:xfrm>
            <a:off x="5934575" y="2775325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Deadline 200ms Budget 20%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666750"/>
            <a:ext cx="6096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8" y="875"/>
            <a:ext cx="9081823" cy="54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700" y="152400"/>
            <a:ext cx="637599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2"/>
          <p:cNvSpPr txBox="1"/>
          <p:nvPr>
            <p:ph idx="4294967295" type="title"/>
          </p:nvPr>
        </p:nvSpPr>
        <p:spPr>
          <a:xfrm>
            <a:off x="367275" y="587900"/>
            <a:ext cx="6101400" cy="7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Live vs Background Processing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21" name="Google Shape;521;p52"/>
          <p:cNvSpPr/>
          <p:nvPr/>
        </p:nvSpPr>
        <p:spPr>
          <a:xfrm>
            <a:off x="5386175" y="1681250"/>
            <a:ext cx="1548300" cy="872100"/>
          </a:xfrm>
          <a:prstGeom prst="flowChartAlternateProcess">
            <a:avLst/>
          </a:prstGeom>
          <a:solidFill>
            <a:srgbClr val="D9EAD3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Orders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22" name="Google Shape;522;p52"/>
          <p:cNvSpPr/>
          <p:nvPr/>
        </p:nvSpPr>
        <p:spPr>
          <a:xfrm>
            <a:off x="6721913" y="3851888"/>
            <a:ext cx="1548300" cy="8721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Analytics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23" name="Google Shape;523;p52"/>
          <p:cNvSpPr/>
          <p:nvPr/>
        </p:nvSpPr>
        <p:spPr>
          <a:xfrm>
            <a:off x="4631100" y="3851888"/>
            <a:ext cx="1548300" cy="872100"/>
          </a:xfrm>
          <a:prstGeom prst="flowChartAlternateProcess">
            <a:avLst/>
          </a:prstGeom>
          <a:solidFill>
            <a:srgbClr val="F4CCCC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Shipments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24" name="Google Shape;524;p52"/>
          <p:cNvSpPr/>
          <p:nvPr/>
        </p:nvSpPr>
        <p:spPr>
          <a:xfrm>
            <a:off x="1378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52"/>
          <p:cNvSpPr/>
          <p:nvPr/>
        </p:nvSpPr>
        <p:spPr>
          <a:xfrm>
            <a:off x="1584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2"/>
          <p:cNvSpPr/>
          <p:nvPr/>
        </p:nvSpPr>
        <p:spPr>
          <a:xfrm>
            <a:off x="1789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2"/>
          <p:cNvSpPr/>
          <p:nvPr/>
        </p:nvSpPr>
        <p:spPr>
          <a:xfrm>
            <a:off x="1995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2"/>
          <p:cNvSpPr/>
          <p:nvPr/>
        </p:nvSpPr>
        <p:spPr>
          <a:xfrm>
            <a:off x="2200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2"/>
          <p:cNvSpPr/>
          <p:nvPr/>
        </p:nvSpPr>
        <p:spPr>
          <a:xfrm>
            <a:off x="2406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52"/>
          <p:cNvSpPr/>
          <p:nvPr/>
        </p:nvSpPr>
        <p:spPr>
          <a:xfrm>
            <a:off x="2611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2"/>
          <p:cNvSpPr/>
          <p:nvPr/>
        </p:nvSpPr>
        <p:spPr>
          <a:xfrm>
            <a:off x="2817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2"/>
          <p:cNvSpPr/>
          <p:nvPr/>
        </p:nvSpPr>
        <p:spPr>
          <a:xfrm>
            <a:off x="3022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52"/>
          <p:cNvSpPr/>
          <p:nvPr/>
        </p:nvSpPr>
        <p:spPr>
          <a:xfrm>
            <a:off x="3228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52"/>
          <p:cNvSpPr/>
          <p:nvPr/>
        </p:nvSpPr>
        <p:spPr>
          <a:xfrm>
            <a:off x="3433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52"/>
          <p:cNvSpPr/>
          <p:nvPr/>
        </p:nvSpPr>
        <p:spPr>
          <a:xfrm>
            <a:off x="3639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2"/>
          <p:cNvSpPr/>
          <p:nvPr/>
        </p:nvSpPr>
        <p:spPr>
          <a:xfrm>
            <a:off x="3844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2"/>
          <p:cNvSpPr/>
          <p:nvPr/>
        </p:nvSpPr>
        <p:spPr>
          <a:xfrm>
            <a:off x="4050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52"/>
          <p:cNvSpPr/>
          <p:nvPr/>
        </p:nvSpPr>
        <p:spPr>
          <a:xfrm>
            <a:off x="4255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52"/>
          <p:cNvSpPr/>
          <p:nvPr/>
        </p:nvSpPr>
        <p:spPr>
          <a:xfrm>
            <a:off x="4461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2"/>
          <p:cNvSpPr/>
          <p:nvPr/>
        </p:nvSpPr>
        <p:spPr>
          <a:xfrm>
            <a:off x="4666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52"/>
          <p:cNvSpPr/>
          <p:nvPr/>
        </p:nvSpPr>
        <p:spPr>
          <a:xfrm>
            <a:off x="4872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52"/>
          <p:cNvSpPr/>
          <p:nvPr/>
        </p:nvSpPr>
        <p:spPr>
          <a:xfrm>
            <a:off x="5077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52"/>
          <p:cNvSpPr/>
          <p:nvPr/>
        </p:nvSpPr>
        <p:spPr>
          <a:xfrm>
            <a:off x="5283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52"/>
          <p:cNvSpPr/>
          <p:nvPr/>
        </p:nvSpPr>
        <p:spPr>
          <a:xfrm>
            <a:off x="5488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52"/>
          <p:cNvSpPr/>
          <p:nvPr/>
        </p:nvSpPr>
        <p:spPr>
          <a:xfrm>
            <a:off x="5694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52"/>
          <p:cNvSpPr/>
          <p:nvPr/>
        </p:nvSpPr>
        <p:spPr>
          <a:xfrm>
            <a:off x="5899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2"/>
          <p:cNvSpPr/>
          <p:nvPr/>
        </p:nvSpPr>
        <p:spPr>
          <a:xfrm>
            <a:off x="6105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52"/>
          <p:cNvSpPr/>
          <p:nvPr/>
        </p:nvSpPr>
        <p:spPr>
          <a:xfrm>
            <a:off x="6310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52"/>
          <p:cNvSpPr/>
          <p:nvPr/>
        </p:nvSpPr>
        <p:spPr>
          <a:xfrm>
            <a:off x="6516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52"/>
          <p:cNvSpPr/>
          <p:nvPr/>
        </p:nvSpPr>
        <p:spPr>
          <a:xfrm>
            <a:off x="6721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52"/>
          <p:cNvSpPr/>
          <p:nvPr/>
        </p:nvSpPr>
        <p:spPr>
          <a:xfrm>
            <a:off x="6927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2"/>
          <p:cNvSpPr/>
          <p:nvPr/>
        </p:nvSpPr>
        <p:spPr>
          <a:xfrm>
            <a:off x="7132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2"/>
          <p:cNvSpPr/>
          <p:nvPr/>
        </p:nvSpPr>
        <p:spPr>
          <a:xfrm>
            <a:off x="7338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52"/>
          <p:cNvSpPr/>
          <p:nvPr/>
        </p:nvSpPr>
        <p:spPr>
          <a:xfrm>
            <a:off x="75439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52"/>
          <p:cNvSpPr/>
          <p:nvPr/>
        </p:nvSpPr>
        <p:spPr>
          <a:xfrm>
            <a:off x="7749425" y="2885000"/>
            <a:ext cx="205500" cy="381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6" name="Google Shape;556;p52"/>
          <p:cNvCxnSpPr>
            <a:stCxn id="521" idx="2"/>
            <a:endCxn id="555" idx="3"/>
          </p:cNvCxnSpPr>
          <p:nvPr/>
        </p:nvCxnSpPr>
        <p:spPr>
          <a:xfrm flipH="1" rot="-5400000">
            <a:off x="6796475" y="1917200"/>
            <a:ext cx="522300" cy="1794600"/>
          </a:xfrm>
          <a:prstGeom prst="curvedConnector4">
            <a:avLst>
              <a:gd fmla="val 31749" name="adj1"/>
              <a:gd fmla="val 11326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57" name="Google Shape;557;p52"/>
          <p:cNvCxnSpPr>
            <a:stCxn id="543" idx="2"/>
            <a:endCxn id="523" idx="1"/>
          </p:cNvCxnSpPr>
          <p:nvPr/>
        </p:nvCxnSpPr>
        <p:spPr>
          <a:xfrm rot="5400000">
            <a:off x="4497875" y="3399500"/>
            <a:ext cx="1021500" cy="755100"/>
          </a:xfrm>
          <a:prstGeom prst="curvedConnector4">
            <a:avLst>
              <a:gd fmla="val 28663" name="adj1"/>
              <a:gd fmla="val 13153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58" name="Google Shape;558;p52"/>
          <p:cNvCxnSpPr>
            <a:endCxn id="522" idx="1"/>
          </p:cNvCxnSpPr>
          <p:nvPr/>
        </p:nvCxnSpPr>
        <p:spPr>
          <a:xfrm flipH="1" rot="-5400000">
            <a:off x="5981813" y="3547838"/>
            <a:ext cx="1021500" cy="458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59" name="Google Shape;559;p52"/>
          <p:cNvSpPr txBox="1"/>
          <p:nvPr/>
        </p:nvSpPr>
        <p:spPr>
          <a:xfrm>
            <a:off x="1336625" y="2485850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Oldest</a:t>
            </a:r>
            <a:endParaRPr/>
          </a:p>
        </p:txBody>
      </p:sp>
      <p:cxnSp>
        <p:nvCxnSpPr>
          <p:cNvPr id="560" name="Google Shape;560;p52"/>
          <p:cNvCxnSpPr>
            <a:endCxn id="521" idx="1"/>
          </p:cNvCxnSpPr>
          <p:nvPr/>
        </p:nvCxnSpPr>
        <p:spPr>
          <a:xfrm>
            <a:off x="4097675" y="2053700"/>
            <a:ext cx="1288500" cy="6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61" name="Google Shape;561;p52"/>
          <p:cNvSpPr txBox="1"/>
          <p:nvPr/>
        </p:nvSpPr>
        <p:spPr>
          <a:xfrm>
            <a:off x="2741325" y="1861550"/>
            <a:ext cx="59256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Order</a:t>
            </a:r>
            <a:endParaRPr/>
          </a:p>
        </p:txBody>
      </p:sp>
      <p:sp>
        <p:nvSpPr>
          <p:cNvPr id="562" name="Google Shape;562;p52"/>
          <p:cNvSpPr txBox="1"/>
          <p:nvPr/>
        </p:nvSpPr>
        <p:spPr>
          <a:xfrm>
            <a:off x="7747275" y="2183450"/>
            <a:ext cx="9525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Created</a:t>
            </a:r>
            <a:endParaRPr/>
          </a:p>
        </p:txBody>
      </p:sp>
      <p:sp>
        <p:nvSpPr>
          <p:cNvPr id="563" name="Google Shape;563;p52"/>
          <p:cNvSpPr txBox="1"/>
          <p:nvPr/>
        </p:nvSpPr>
        <p:spPr>
          <a:xfrm>
            <a:off x="6360575" y="3143150"/>
            <a:ext cx="30000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Created: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</a:t>
            </a:r>
            <a:endParaRPr/>
          </a:p>
        </p:txBody>
      </p:sp>
      <p:sp>
        <p:nvSpPr>
          <p:cNvPr id="564" name="Google Shape;564;p52"/>
          <p:cNvSpPr txBox="1"/>
          <p:nvPr/>
        </p:nvSpPr>
        <p:spPr>
          <a:xfrm>
            <a:off x="2741325" y="3341150"/>
            <a:ext cx="30000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Created: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22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1022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5"/>
          <p:cNvSpPr txBox="1"/>
          <p:nvPr>
            <p:ph type="ctrTitle"/>
          </p:nvPr>
        </p:nvSpPr>
        <p:spPr>
          <a:xfrm>
            <a:off x="589350" y="843375"/>
            <a:ext cx="6883800" cy="16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Chaos Engineering</a:t>
            </a:r>
            <a:endParaRPr/>
          </a:p>
        </p:txBody>
      </p:sp>
      <p:sp>
        <p:nvSpPr>
          <p:cNvPr id="580" name="Google Shape;580;p55"/>
          <p:cNvSpPr txBox="1"/>
          <p:nvPr>
            <p:ph type="ctrTitle"/>
          </p:nvPr>
        </p:nvSpPr>
        <p:spPr>
          <a:xfrm>
            <a:off x="589350" y="1459875"/>
            <a:ext cx="6883800" cy="16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Putting Failure First</a:t>
            </a:r>
            <a:endParaRPr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6"/>
          <p:cNvSpPr/>
          <p:nvPr/>
        </p:nvSpPr>
        <p:spPr>
          <a:xfrm>
            <a:off x="155217" y="1848758"/>
            <a:ext cx="1947000" cy="1127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6"/>
          <p:cNvSpPr/>
          <p:nvPr/>
        </p:nvSpPr>
        <p:spPr>
          <a:xfrm>
            <a:off x="6439417" y="1903082"/>
            <a:ext cx="1947038" cy="1127244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6"/>
          <p:cNvSpPr/>
          <p:nvPr/>
        </p:nvSpPr>
        <p:spPr>
          <a:xfrm>
            <a:off x="2817902" y="381400"/>
            <a:ext cx="1186200" cy="879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56"/>
          <p:cNvSpPr/>
          <p:nvPr/>
        </p:nvSpPr>
        <p:spPr>
          <a:xfrm>
            <a:off x="3535428" y="2156723"/>
            <a:ext cx="1947000" cy="1127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56"/>
          <p:cNvSpPr/>
          <p:nvPr/>
        </p:nvSpPr>
        <p:spPr>
          <a:xfrm>
            <a:off x="2208200" y="3772475"/>
            <a:ext cx="4551000" cy="1009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0" name="Google Shape;590;p56"/>
          <p:cNvCxnSpPr>
            <a:stCxn id="585" idx="2"/>
            <a:endCxn id="589" idx="0"/>
          </p:cNvCxnSpPr>
          <p:nvPr/>
        </p:nvCxnSpPr>
        <p:spPr>
          <a:xfrm>
            <a:off x="1128717" y="2975858"/>
            <a:ext cx="3354900" cy="79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1" name="Google Shape;591;p56"/>
          <p:cNvCxnSpPr>
            <a:stCxn id="586" idx="2"/>
            <a:endCxn id="589" idx="0"/>
          </p:cNvCxnSpPr>
          <p:nvPr/>
        </p:nvCxnSpPr>
        <p:spPr>
          <a:xfrm flipH="1">
            <a:off x="4483736" y="3030325"/>
            <a:ext cx="2929200" cy="74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2" name="Google Shape;592;p56"/>
          <p:cNvCxnSpPr>
            <a:stCxn id="587" idx="2"/>
            <a:endCxn id="585" idx="3"/>
          </p:cNvCxnSpPr>
          <p:nvPr/>
        </p:nvCxnSpPr>
        <p:spPr>
          <a:xfrm flipH="1">
            <a:off x="2102102" y="1261000"/>
            <a:ext cx="1308900" cy="115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3" name="Google Shape;593;p56"/>
          <p:cNvCxnSpPr>
            <a:stCxn id="594" idx="2"/>
            <a:endCxn id="585" idx="3"/>
          </p:cNvCxnSpPr>
          <p:nvPr/>
        </p:nvCxnSpPr>
        <p:spPr>
          <a:xfrm flipH="1">
            <a:off x="2102217" y="1201208"/>
            <a:ext cx="3612000" cy="12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5" name="Google Shape;595;p56"/>
          <p:cNvCxnSpPr>
            <a:stCxn id="594" idx="2"/>
            <a:endCxn id="588" idx="0"/>
          </p:cNvCxnSpPr>
          <p:nvPr/>
        </p:nvCxnSpPr>
        <p:spPr>
          <a:xfrm flipH="1">
            <a:off x="4508928" y="1201223"/>
            <a:ext cx="1205400" cy="95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6" name="Google Shape;596;p56"/>
          <p:cNvCxnSpPr>
            <a:stCxn id="587" idx="2"/>
            <a:endCxn id="588" idx="0"/>
          </p:cNvCxnSpPr>
          <p:nvPr/>
        </p:nvCxnSpPr>
        <p:spPr>
          <a:xfrm>
            <a:off x="3411002" y="1261000"/>
            <a:ext cx="1098000" cy="89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7" name="Google Shape;597;p56"/>
          <p:cNvCxnSpPr>
            <a:stCxn id="594" idx="2"/>
            <a:endCxn id="586" idx="0"/>
          </p:cNvCxnSpPr>
          <p:nvPr/>
        </p:nvCxnSpPr>
        <p:spPr>
          <a:xfrm>
            <a:off x="5714336" y="1201382"/>
            <a:ext cx="1698600" cy="70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8" name="Google Shape;598;p56"/>
          <p:cNvCxnSpPr>
            <a:stCxn id="587" idx="2"/>
            <a:endCxn id="586" idx="0"/>
          </p:cNvCxnSpPr>
          <p:nvPr/>
        </p:nvCxnSpPr>
        <p:spPr>
          <a:xfrm>
            <a:off x="3411002" y="1261000"/>
            <a:ext cx="4002000" cy="6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9" name="Google Shape;599;p56"/>
          <p:cNvCxnSpPr>
            <a:stCxn id="588" idx="2"/>
            <a:endCxn id="589" idx="0"/>
          </p:cNvCxnSpPr>
          <p:nvPr/>
        </p:nvCxnSpPr>
        <p:spPr>
          <a:xfrm flipH="1">
            <a:off x="4483728" y="3283823"/>
            <a:ext cx="25200" cy="48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00" name="Google Shape;600;p56"/>
          <p:cNvGrpSpPr/>
          <p:nvPr/>
        </p:nvGrpSpPr>
        <p:grpSpPr>
          <a:xfrm>
            <a:off x="6712083" y="2026939"/>
            <a:ext cx="1401699" cy="879543"/>
            <a:chOff x="153068" y="346519"/>
            <a:chExt cx="7527920" cy="4723645"/>
          </a:xfrm>
        </p:grpSpPr>
        <p:cxnSp>
          <p:nvCxnSpPr>
            <p:cNvPr id="601" name="Google Shape;601;p56"/>
            <p:cNvCxnSpPr/>
            <p:nvPr/>
          </p:nvCxnSpPr>
          <p:spPr>
            <a:xfrm flipH="1">
              <a:off x="4139050" y="3329962"/>
              <a:ext cx="411900" cy="32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56"/>
            <p:cNvCxnSpPr/>
            <p:nvPr/>
          </p:nvCxnSpPr>
          <p:spPr>
            <a:xfrm>
              <a:off x="5199563" y="2668662"/>
              <a:ext cx="716100" cy="19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56"/>
            <p:cNvCxnSpPr/>
            <p:nvPr/>
          </p:nvCxnSpPr>
          <p:spPr>
            <a:xfrm>
              <a:off x="6564213" y="3520250"/>
              <a:ext cx="471000" cy="251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56"/>
            <p:cNvCxnSpPr/>
            <p:nvPr/>
          </p:nvCxnSpPr>
          <p:spPr>
            <a:xfrm>
              <a:off x="4550950" y="3329962"/>
              <a:ext cx="1835700" cy="110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56"/>
            <p:cNvCxnSpPr/>
            <p:nvPr/>
          </p:nvCxnSpPr>
          <p:spPr>
            <a:xfrm flipH="1" rot="10800000">
              <a:off x="1760650" y="1090750"/>
              <a:ext cx="982200" cy="630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56"/>
            <p:cNvCxnSpPr/>
            <p:nvPr/>
          </p:nvCxnSpPr>
          <p:spPr>
            <a:xfrm>
              <a:off x="1760650" y="1720750"/>
              <a:ext cx="777000" cy="956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56"/>
            <p:cNvCxnSpPr>
              <a:stCxn id="608" idx="6"/>
            </p:cNvCxnSpPr>
            <p:nvPr/>
          </p:nvCxnSpPr>
          <p:spPr>
            <a:xfrm>
              <a:off x="4037313" y="1273229"/>
              <a:ext cx="513900" cy="73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56"/>
            <p:cNvCxnSpPr/>
            <p:nvPr/>
          </p:nvCxnSpPr>
          <p:spPr>
            <a:xfrm>
              <a:off x="6319375" y="1021425"/>
              <a:ext cx="1191900" cy="699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56"/>
            <p:cNvCxnSpPr/>
            <p:nvPr/>
          </p:nvCxnSpPr>
          <p:spPr>
            <a:xfrm flipH="1" rot="10800000">
              <a:off x="4550950" y="1021562"/>
              <a:ext cx="471300" cy="98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56"/>
            <p:cNvCxnSpPr/>
            <p:nvPr/>
          </p:nvCxnSpPr>
          <p:spPr>
            <a:xfrm flipH="1">
              <a:off x="7212750" y="1720750"/>
              <a:ext cx="298500" cy="1138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56"/>
            <p:cNvCxnSpPr/>
            <p:nvPr/>
          </p:nvCxnSpPr>
          <p:spPr>
            <a:xfrm flipH="1">
              <a:off x="841138" y="2382050"/>
              <a:ext cx="270900" cy="90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56"/>
            <p:cNvCxnSpPr/>
            <p:nvPr/>
          </p:nvCxnSpPr>
          <p:spPr>
            <a:xfrm>
              <a:off x="3186300" y="3338300"/>
              <a:ext cx="303900" cy="977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56"/>
            <p:cNvCxnSpPr/>
            <p:nvPr/>
          </p:nvCxnSpPr>
          <p:spPr>
            <a:xfrm>
              <a:off x="4787525" y="4315900"/>
              <a:ext cx="1599000" cy="117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15" name="Google Shape;615;p56"/>
            <p:cNvGrpSpPr/>
            <p:nvPr/>
          </p:nvGrpSpPr>
          <p:grpSpPr>
            <a:xfrm>
              <a:off x="3924768" y="2007344"/>
              <a:ext cx="1294470" cy="1298520"/>
              <a:chOff x="-1168075" y="-2896367"/>
              <a:chExt cx="4314900" cy="4328400"/>
            </a:xfrm>
          </p:grpSpPr>
          <p:sp>
            <p:nvSpPr>
              <p:cNvPr id="616" name="Google Shape;616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18" name="Google Shape;618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619" name="Google Shape;619;p56"/>
            <p:cNvGrpSpPr/>
            <p:nvPr/>
          </p:nvGrpSpPr>
          <p:grpSpPr>
            <a:xfrm>
              <a:off x="5022243" y="346519"/>
              <a:ext cx="1294470" cy="1298520"/>
              <a:chOff x="-1168075" y="-2896367"/>
              <a:chExt cx="4314900" cy="4328400"/>
            </a:xfrm>
          </p:grpSpPr>
          <p:sp>
            <p:nvSpPr>
              <p:cNvPr id="620" name="Google Shape;620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22" name="Google Shape;622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623" name="Google Shape;623;p56"/>
            <p:cNvGrpSpPr/>
            <p:nvPr/>
          </p:nvGrpSpPr>
          <p:grpSpPr>
            <a:xfrm>
              <a:off x="5915668" y="2221731"/>
              <a:ext cx="1294470" cy="1298520"/>
              <a:chOff x="-1168075" y="-2896367"/>
              <a:chExt cx="4314900" cy="4328400"/>
            </a:xfrm>
          </p:grpSpPr>
          <p:sp>
            <p:nvSpPr>
              <p:cNvPr id="624" name="Google Shape;624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26" name="Google Shape;626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627" name="Google Shape;627;p56"/>
            <p:cNvGrpSpPr/>
            <p:nvPr/>
          </p:nvGrpSpPr>
          <p:grpSpPr>
            <a:xfrm>
              <a:off x="6386518" y="3771644"/>
              <a:ext cx="1294470" cy="1298520"/>
              <a:chOff x="-1168075" y="-2896367"/>
              <a:chExt cx="4314900" cy="4328400"/>
            </a:xfrm>
          </p:grpSpPr>
          <p:sp>
            <p:nvSpPr>
              <p:cNvPr id="628" name="Google Shape;628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30" name="Google Shape;630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631" name="Google Shape;631;p56"/>
            <p:cNvGrpSpPr/>
            <p:nvPr/>
          </p:nvGrpSpPr>
          <p:grpSpPr>
            <a:xfrm>
              <a:off x="3490193" y="3654544"/>
              <a:ext cx="1294470" cy="1298520"/>
              <a:chOff x="-1168075" y="-2896367"/>
              <a:chExt cx="4314900" cy="4328400"/>
            </a:xfrm>
          </p:grpSpPr>
          <p:sp>
            <p:nvSpPr>
              <p:cNvPr id="632" name="Google Shape;632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34" name="Google Shape;634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635" name="Google Shape;635;p56"/>
            <p:cNvGrpSpPr/>
            <p:nvPr/>
          </p:nvGrpSpPr>
          <p:grpSpPr>
            <a:xfrm>
              <a:off x="2742843" y="623969"/>
              <a:ext cx="1294470" cy="1298520"/>
              <a:chOff x="-1168075" y="-2896367"/>
              <a:chExt cx="4314900" cy="4328400"/>
            </a:xfrm>
          </p:grpSpPr>
          <p:sp>
            <p:nvSpPr>
              <p:cNvPr id="608" name="Google Shape;608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37" name="Google Shape;637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638" name="Google Shape;638;p56"/>
            <p:cNvGrpSpPr/>
            <p:nvPr/>
          </p:nvGrpSpPr>
          <p:grpSpPr>
            <a:xfrm>
              <a:off x="2184255" y="2419069"/>
              <a:ext cx="1294470" cy="1298520"/>
              <a:chOff x="-1168075" y="-2896367"/>
              <a:chExt cx="4314900" cy="4328400"/>
            </a:xfrm>
          </p:grpSpPr>
          <p:sp>
            <p:nvSpPr>
              <p:cNvPr id="639" name="Google Shape;639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41" name="Google Shape;641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642" name="Google Shape;642;p56"/>
            <p:cNvGrpSpPr/>
            <p:nvPr/>
          </p:nvGrpSpPr>
          <p:grpSpPr>
            <a:xfrm>
              <a:off x="736743" y="1431469"/>
              <a:ext cx="1294470" cy="1298520"/>
              <a:chOff x="-1168075" y="-2896367"/>
              <a:chExt cx="4314900" cy="4328400"/>
            </a:xfrm>
          </p:grpSpPr>
          <p:sp>
            <p:nvSpPr>
              <p:cNvPr id="643" name="Google Shape;643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45" name="Google Shape;645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646" name="Google Shape;646;p56"/>
            <p:cNvGrpSpPr/>
            <p:nvPr/>
          </p:nvGrpSpPr>
          <p:grpSpPr>
            <a:xfrm>
              <a:off x="153068" y="3177881"/>
              <a:ext cx="1294470" cy="1298520"/>
              <a:chOff x="-1168075" y="-2896367"/>
              <a:chExt cx="4314900" cy="4328400"/>
            </a:xfrm>
          </p:grpSpPr>
          <p:sp>
            <p:nvSpPr>
              <p:cNvPr id="647" name="Google Shape;647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49" name="Google Shape;649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</p:grpSp>
      <p:cxnSp>
        <p:nvCxnSpPr>
          <p:cNvPr id="650" name="Google Shape;650;p56"/>
          <p:cNvCxnSpPr/>
          <p:nvPr/>
        </p:nvCxnSpPr>
        <p:spPr>
          <a:xfrm>
            <a:off x="3422753" y="941110"/>
            <a:ext cx="133338" cy="35415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1" name="Google Shape;651;p56"/>
          <p:cNvCxnSpPr>
            <a:stCxn id="652" idx="6"/>
          </p:cNvCxnSpPr>
          <p:nvPr/>
        </p:nvCxnSpPr>
        <p:spPr>
          <a:xfrm>
            <a:off x="3206342" y="681280"/>
            <a:ext cx="95700" cy="13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3" name="Google Shape;653;p56"/>
          <p:cNvCxnSpPr/>
          <p:nvPr/>
        </p:nvCxnSpPr>
        <p:spPr>
          <a:xfrm>
            <a:off x="3631262" y="634394"/>
            <a:ext cx="221932" cy="13021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4" name="Google Shape;654;p56"/>
          <p:cNvCxnSpPr/>
          <p:nvPr/>
        </p:nvCxnSpPr>
        <p:spPr>
          <a:xfrm flipH="1" rot="10800000">
            <a:off x="3301982" y="634420"/>
            <a:ext cx="87756" cy="18355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5" name="Google Shape;655;p56"/>
          <p:cNvCxnSpPr/>
          <p:nvPr/>
        </p:nvCxnSpPr>
        <p:spPr>
          <a:xfrm flipH="1">
            <a:off x="3797690" y="764609"/>
            <a:ext cx="55500" cy="2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56" name="Google Shape;656;p56"/>
          <p:cNvGrpSpPr/>
          <p:nvPr/>
        </p:nvGrpSpPr>
        <p:grpSpPr>
          <a:xfrm>
            <a:off x="3185386" y="817972"/>
            <a:ext cx="241030" cy="241784"/>
            <a:chOff x="-1168075" y="-2896367"/>
            <a:chExt cx="4314900" cy="4328400"/>
          </a:xfrm>
        </p:grpSpPr>
        <p:sp>
          <p:nvSpPr>
            <p:cNvPr id="657" name="Google Shape;657;p56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6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659" name="Google Shape;659;p56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660" name="Google Shape;660;p56"/>
          <p:cNvGrpSpPr/>
          <p:nvPr/>
        </p:nvGrpSpPr>
        <p:grpSpPr>
          <a:xfrm>
            <a:off x="3389736" y="508727"/>
            <a:ext cx="241030" cy="241784"/>
            <a:chOff x="-1168075" y="-2896367"/>
            <a:chExt cx="4314900" cy="4328400"/>
          </a:xfrm>
        </p:grpSpPr>
        <p:sp>
          <p:nvSpPr>
            <p:cNvPr id="661" name="Google Shape;661;p56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6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664" name="Google Shape;664;p56"/>
          <p:cNvGrpSpPr/>
          <p:nvPr/>
        </p:nvGrpSpPr>
        <p:grpSpPr>
          <a:xfrm>
            <a:off x="3556092" y="857891"/>
            <a:ext cx="241030" cy="241784"/>
            <a:chOff x="-1168075" y="-2896367"/>
            <a:chExt cx="4314900" cy="4328400"/>
          </a:xfrm>
        </p:grpSpPr>
        <p:sp>
          <p:nvSpPr>
            <p:cNvPr id="665" name="Google Shape;665;p56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6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667" name="Google Shape;667;p56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668" name="Google Shape;668;p56"/>
          <p:cNvGrpSpPr/>
          <p:nvPr/>
        </p:nvGrpSpPr>
        <p:grpSpPr>
          <a:xfrm>
            <a:off x="2965312" y="560388"/>
            <a:ext cx="241030" cy="241784"/>
            <a:chOff x="-1168075" y="-2896367"/>
            <a:chExt cx="4314900" cy="4328400"/>
          </a:xfrm>
        </p:grpSpPr>
        <p:sp>
          <p:nvSpPr>
            <p:cNvPr id="652" name="Google Shape;652;p56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6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670" name="Google Shape;670;p56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671" name="Google Shape;671;p56"/>
          <p:cNvGrpSpPr/>
          <p:nvPr/>
        </p:nvGrpSpPr>
        <p:grpSpPr>
          <a:xfrm>
            <a:off x="3808071" y="2280439"/>
            <a:ext cx="1401699" cy="879543"/>
            <a:chOff x="153068" y="346519"/>
            <a:chExt cx="7527920" cy="4723645"/>
          </a:xfrm>
        </p:grpSpPr>
        <p:cxnSp>
          <p:nvCxnSpPr>
            <p:cNvPr id="672" name="Google Shape;672;p56"/>
            <p:cNvCxnSpPr/>
            <p:nvPr/>
          </p:nvCxnSpPr>
          <p:spPr>
            <a:xfrm flipH="1">
              <a:off x="4139050" y="3329962"/>
              <a:ext cx="411900" cy="32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56"/>
            <p:cNvCxnSpPr/>
            <p:nvPr/>
          </p:nvCxnSpPr>
          <p:spPr>
            <a:xfrm>
              <a:off x="5199563" y="2668662"/>
              <a:ext cx="716100" cy="19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56"/>
            <p:cNvCxnSpPr/>
            <p:nvPr/>
          </p:nvCxnSpPr>
          <p:spPr>
            <a:xfrm>
              <a:off x="6564213" y="3520250"/>
              <a:ext cx="471000" cy="251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56"/>
            <p:cNvCxnSpPr/>
            <p:nvPr/>
          </p:nvCxnSpPr>
          <p:spPr>
            <a:xfrm>
              <a:off x="4550950" y="3329962"/>
              <a:ext cx="1835700" cy="110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56"/>
            <p:cNvCxnSpPr/>
            <p:nvPr/>
          </p:nvCxnSpPr>
          <p:spPr>
            <a:xfrm flipH="1" rot="10800000">
              <a:off x="1760650" y="1090750"/>
              <a:ext cx="982200" cy="630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56"/>
            <p:cNvCxnSpPr/>
            <p:nvPr/>
          </p:nvCxnSpPr>
          <p:spPr>
            <a:xfrm>
              <a:off x="1760650" y="1720750"/>
              <a:ext cx="777000" cy="956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56"/>
            <p:cNvCxnSpPr>
              <a:stCxn id="679" idx="6"/>
            </p:cNvCxnSpPr>
            <p:nvPr/>
          </p:nvCxnSpPr>
          <p:spPr>
            <a:xfrm>
              <a:off x="4037313" y="1273229"/>
              <a:ext cx="513900" cy="73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56"/>
            <p:cNvCxnSpPr/>
            <p:nvPr/>
          </p:nvCxnSpPr>
          <p:spPr>
            <a:xfrm>
              <a:off x="6319375" y="1021425"/>
              <a:ext cx="1191900" cy="699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56"/>
            <p:cNvCxnSpPr/>
            <p:nvPr/>
          </p:nvCxnSpPr>
          <p:spPr>
            <a:xfrm flipH="1" rot="10800000">
              <a:off x="4550950" y="1021562"/>
              <a:ext cx="471300" cy="98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56"/>
            <p:cNvCxnSpPr/>
            <p:nvPr/>
          </p:nvCxnSpPr>
          <p:spPr>
            <a:xfrm flipH="1">
              <a:off x="7212750" y="1720750"/>
              <a:ext cx="298500" cy="1138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56"/>
            <p:cNvCxnSpPr/>
            <p:nvPr/>
          </p:nvCxnSpPr>
          <p:spPr>
            <a:xfrm flipH="1">
              <a:off x="841138" y="2382050"/>
              <a:ext cx="270900" cy="90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56"/>
            <p:cNvCxnSpPr/>
            <p:nvPr/>
          </p:nvCxnSpPr>
          <p:spPr>
            <a:xfrm>
              <a:off x="3186300" y="3338300"/>
              <a:ext cx="303900" cy="977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56"/>
            <p:cNvCxnSpPr/>
            <p:nvPr/>
          </p:nvCxnSpPr>
          <p:spPr>
            <a:xfrm>
              <a:off x="4787525" y="4315900"/>
              <a:ext cx="1599000" cy="117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86" name="Google Shape;686;p56"/>
            <p:cNvGrpSpPr/>
            <p:nvPr/>
          </p:nvGrpSpPr>
          <p:grpSpPr>
            <a:xfrm>
              <a:off x="3924768" y="2007344"/>
              <a:ext cx="1294470" cy="1298520"/>
              <a:chOff x="-1168075" y="-2896367"/>
              <a:chExt cx="4314900" cy="4328400"/>
            </a:xfrm>
          </p:grpSpPr>
          <p:sp>
            <p:nvSpPr>
              <p:cNvPr id="687" name="Google Shape;687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89" name="Google Shape;689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690" name="Google Shape;690;p56"/>
            <p:cNvGrpSpPr/>
            <p:nvPr/>
          </p:nvGrpSpPr>
          <p:grpSpPr>
            <a:xfrm>
              <a:off x="5022243" y="346519"/>
              <a:ext cx="1294470" cy="1298520"/>
              <a:chOff x="-1168075" y="-2896367"/>
              <a:chExt cx="4314900" cy="4328400"/>
            </a:xfrm>
          </p:grpSpPr>
          <p:sp>
            <p:nvSpPr>
              <p:cNvPr id="691" name="Google Shape;691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93" name="Google Shape;693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694" name="Google Shape;694;p56"/>
            <p:cNvGrpSpPr/>
            <p:nvPr/>
          </p:nvGrpSpPr>
          <p:grpSpPr>
            <a:xfrm>
              <a:off x="5915668" y="2221731"/>
              <a:ext cx="1294470" cy="1298520"/>
              <a:chOff x="-1168075" y="-2896367"/>
              <a:chExt cx="4314900" cy="4328400"/>
            </a:xfrm>
          </p:grpSpPr>
          <p:sp>
            <p:nvSpPr>
              <p:cNvPr id="695" name="Google Shape;695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697" name="Google Shape;697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698" name="Google Shape;698;p56"/>
            <p:cNvGrpSpPr/>
            <p:nvPr/>
          </p:nvGrpSpPr>
          <p:grpSpPr>
            <a:xfrm>
              <a:off x="6386518" y="3771644"/>
              <a:ext cx="1294470" cy="1298520"/>
              <a:chOff x="-1168075" y="-2896367"/>
              <a:chExt cx="4314900" cy="4328400"/>
            </a:xfrm>
          </p:grpSpPr>
          <p:sp>
            <p:nvSpPr>
              <p:cNvPr id="699" name="Google Shape;699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01" name="Google Shape;701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02" name="Google Shape;702;p56"/>
            <p:cNvGrpSpPr/>
            <p:nvPr/>
          </p:nvGrpSpPr>
          <p:grpSpPr>
            <a:xfrm>
              <a:off x="3490193" y="3654544"/>
              <a:ext cx="1294470" cy="1298520"/>
              <a:chOff x="-1168075" y="-2896367"/>
              <a:chExt cx="4314900" cy="4328400"/>
            </a:xfrm>
          </p:grpSpPr>
          <p:sp>
            <p:nvSpPr>
              <p:cNvPr id="703" name="Google Shape;703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05" name="Google Shape;705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06" name="Google Shape;706;p56"/>
            <p:cNvGrpSpPr/>
            <p:nvPr/>
          </p:nvGrpSpPr>
          <p:grpSpPr>
            <a:xfrm>
              <a:off x="2742843" y="623969"/>
              <a:ext cx="1294470" cy="1298520"/>
              <a:chOff x="-1168075" y="-2896367"/>
              <a:chExt cx="4314900" cy="4328400"/>
            </a:xfrm>
          </p:grpSpPr>
          <p:sp>
            <p:nvSpPr>
              <p:cNvPr id="679" name="Google Shape;679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08" name="Google Shape;708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09" name="Google Shape;709;p56"/>
            <p:cNvGrpSpPr/>
            <p:nvPr/>
          </p:nvGrpSpPr>
          <p:grpSpPr>
            <a:xfrm>
              <a:off x="2184255" y="2419069"/>
              <a:ext cx="1294470" cy="1298520"/>
              <a:chOff x="-1168075" y="-2896367"/>
              <a:chExt cx="4314900" cy="4328400"/>
            </a:xfrm>
          </p:grpSpPr>
          <p:sp>
            <p:nvSpPr>
              <p:cNvPr id="710" name="Google Shape;710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12" name="Google Shape;712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13" name="Google Shape;713;p56"/>
            <p:cNvGrpSpPr/>
            <p:nvPr/>
          </p:nvGrpSpPr>
          <p:grpSpPr>
            <a:xfrm>
              <a:off x="736743" y="1431469"/>
              <a:ext cx="1294470" cy="1298520"/>
              <a:chOff x="-1168075" y="-2896367"/>
              <a:chExt cx="4314900" cy="4328400"/>
            </a:xfrm>
          </p:grpSpPr>
          <p:sp>
            <p:nvSpPr>
              <p:cNvPr id="714" name="Google Shape;714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16" name="Google Shape;716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17" name="Google Shape;717;p56"/>
            <p:cNvGrpSpPr/>
            <p:nvPr/>
          </p:nvGrpSpPr>
          <p:grpSpPr>
            <a:xfrm>
              <a:off x="153068" y="3177881"/>
              <a:ext cx="1294470" cy="1298520"/>
              <a:chOff x="-1168075" y="-2896367"/>
              <a:chExt cx="4314900" cy="4328400"/>
            </a:xfrm>
          </p:grpSpPr>
          <p:sp>
            <p:nvSpPr>
              <p:cNvPr id="718" name="Google Shape;718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20" name="Google Shape;720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</p:grpSp>
      <p:grpSp>
        <p:nvGrpSpPr>
          <p:cNvPr id="721" name="Google Shape;721;p56"/>
          <p:cNvGrpSpPr/>
          <p:nvPr/>
        </p:nvGrpSpPr>
        <p:grpSpPr>
          <a:xfrm>
            <a:off x="427871" y="1972527"/>
            <a:ext cx="1401699" cy="879543"/>
            <a:chOff x="153068" y="346519"/>
            <a:chExt cx="7527920" cy="4723645"/>
          </a:xfrm>
        </p:grpSpPr>
        <p:cxnSp>
          <p:nvCxnSpPr>
            <p:cNvPr id="722" name="Google Shape;722;p56"/>
            <p:cNvCxnSpPr/>
            <p:nvPr/>
          </p:nvCxnSpPr>
          <p:spPr>
            <a:xfrm flipH="1">
              <a:off x="4139050" y="3329962"/>
              <a:ext cx="411900" cy="32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56"/>
            <p:cNvCxnSpPr/>
            <p:nvPr/>
          </p:nvCxnSpPr>
          <p:spPr>
            <a:xfrm>
              <a:off x="5199563" y="2668662"/>
              <a:ext cx="716100" cy="19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56"/>
            <p:cNvCxnSpPr/>
            <p:nvPr/>
          </p:nvCxnSpPr>
          <p:spPr>
            <a:xfrm>
              <a:off x="6564213" y="3520250"/>
              <a:ext cx="471000" cy="251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56"/>
            <p:cNvCxnSpPr/>
            <p:nvPr/>
          </p:nvCxnSpPr>
          <p:spPr>
            <a:xfrm>
              <a:off x="4550950" y="3329962"/>
              <a:ext cx="1835700" cy="110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6" name="Google Shape;726;p56"/>
            <p:cNvCxnSpPr/>
            <p:nvPr/>
          </p:nvCxnSpPr>
          <p:spPr>
            <a:xfrm flipH="1" rot="10800000">
              <a:off x="1760650" y="1090750"/>
              <a:ext cx="982200" cy="630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Google Shape;727;p56"/>
            <p:cNvCxnSpPr/>
            <p:nvPr/>
          </p:nvCxnSpPr>
          <p:spPr>
            <a:xfrm>
              <a:off x="1760650" y="1720750"/>
              <a:ext cx="777000" cy="956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56"/>
            <p:cNvCxnSpPr>
              <a:stCxn id="729" idx="6"/>
            </p:cNvCxnSpPr>
            <p:nvPr/>
          </p:nvCxnSpPr>
          <p:spPr>
            <a:xfrm>
              <a:off x="4037313" y="1273229"/>
              <a:ext cx="513900" cy="73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56"/>
            <p:cNvCxnSpPr/>
            <p:nvPr/>
          </p:nvCxnSpPr>
          <p:spPr>
            <a:xfrm>
              <a:off x="6319375" y="1021425"/>
              <a:ext cx="1191900" cy="699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56"/>
            <p:cNvCxnSpPr/>
            <p:nvPr/>
          </p:nvCxnSpPr>
          <p:spPr>
            <a:xfrm flipH="1" rot="10800000">
              <a:off x="4550950" y="1021562"/>
              <a:ext cx="471300" cy="98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56"/>
            <p:cNvCxnSpPr/>
            <p:nvPr/>
          </p:nvCxnSpPr>
          <p:spPr>
            <a:xfrm flipH="1">
              <a:off x="7212750" y="1720750"/>
              <a:ext cx="298500" cy="1138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56"/>
            <p:cNvCxnSpPr/>
            <p:nvPr/>
          </p:nvCxnSpPr>
          <p:spPr>
            <a:xfrm flipH="1">
              <a:off x="841138" y="2382050"/>
              <a:ext cx="270900" cy="90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56"/>
            <p:cNvCxnSpPr/>
            <p:nvPr/>
          </p:nvCxnSpPr>
          <p:spPr>
            <a:xfrm>
              <a:off x="3186300" y="3338300"/>
              <a:ext cx="303900" cy="977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56"/>
            <p:cNvCxnSpPr/>
            <p:nvPr/>
          </p:nvCxnSpPr>
          <p:spPr>
            <a:xfrm>
              <a:off x="4787525" y="4315900"/>
              <a:ext cx="1599000" cy="117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36" name="Google Shape;736;p56"/>
            <p:cNvGrpSpPr/>
            <p:nvPr/>
          </p:nvGrpSpPr>
          <p:grpSpPr>
            <a:xfrm>
              <a:off x="3924768" y="2007344"/>
              <a:ext cx="1294470" cy="1298520"/>
              <a:chOff x="-1168075" y="-2896367"/>
              <a:chExt cx="4314900" cy="4328400"/>
            </a:xfrm>
          </p:grpSpPr>
          <p:sp>
            <p:nvSpPr>
              <p:cNvPr id="737" name="Google Shape;737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39" name="Google Shape;739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40" name="Google Shape;740;p56"/>
            <p:cNvGrpSpPr/>
            <p:nvPr/>
          </p:nvGrpSpPr>
          <p:grpSpPr>
            <a:xfrm>
              <a:off x="5022243" y="346519"/>
              <a:ext cx="1294470" cy="1298520"/>
              <a:chOff x="-1168075" y="-2896367"/>
              <a:chExt cx="4314900" cy="4328400"/>
            </a:xfrm>
          </p:grpSpPr>
          <p:sp>
            <p:nvSpPr>
              <p:cNvPr id="741" name="Google Shape;741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43" name="Google Shape;743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44" name="Google Shape;744;p56"/>
            <p:cNvGrpSpPr/>
            <p:nvPr/>
          </p:nvGrpSpPr>
          <p:grpSpPr>
            <a:xfrm>
              <a:off x="5915668" y="2221731"/>
              <a:ext cx="1294470" cy="1298520"/>
              <a:chOff x="-1168075" y="-2896367"/>
              <a:chExt cx="4314900" cy="4328400"/>
            </a:xfrm>
          </p:grpSpPr>
          <p:sp>
            <p:nvSpPr>
              <p:cNvPr id="745" name="Google Shape;745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47" name="Google Shape;747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48" name="Google Shape;748;p56"/>
            <p:cNvGrpSpPr/>
            <p:nvPr/>
          </p:nvGrpSpPr>
          <p:grpSpPr>
            <a:xfrm>
              <a:off x="6386518" y="3771644"/>
              <a:ext cx="1294470" cy="1298520"/>
              <a:chOff x="-1168075" y="-2896367"/>
              <a:chExt cx="4314900" cy="4328400"/>
            </a:xfrm>
          </p:grpSpPr>
          <p:sp>
            <p:nvSpPr>
              <p:cNvPr id="749" name="Google Shape;749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51" name="Google Shape;751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52" name="Google Shape;752;p56"/>
            <p:cNvGrpSpPr/>
            <p:nvPr/>
          </p:nvGrpSpPr>
          <p:grpSpPr>
            <a:xfrm>
              <a:off x="3490193" y="3654544"/>
              <a:ext cx="1294470" cy="1298520"/>
              <a:chOff x="-1168075" y="-2896367"/>
              <a:chExt cx="4314900" cy="4328400"/>
            </a:xfrm>
          </p:grpSpPr>
          <p:sp>
            <p:nvSpPr>
              <p:cNvPr id="753" name="Google Shape;753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55" name="Google Shape;755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56" name="Google Shape;756;p56"/>
            <p:cNvGrpSpPr/>
            <p:nvPr/>
          </p:nvGrpSpPr>
          <p:grpSpPr>
            <a:xfrm>
              <a:off x="2742843" y="623969"/>
              <a:ext cx="1294470" cy="1298520"/>
              <a:chOff x="-1168075" y="-2896367"/>
              <a:chExt cx="4314900" cy="4328400"/>
            </a:xfrm>
          </p:grpSpPr>
          <p:sp>
            <p:nvSpPr>
              <p:cNvPr id="729" name="Google Shape;729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58" name="Google Shape;758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59" name="Google Shape;759;p56"/>
            <p:cNvGrpSpPr/>
            <p:nvPr/>
          </p:nvGrpSpPr>
          <p:grpSpPr>
            <a:xfrm>
              <a:off x="2184255" y="2419069"/>
              <a:ext cx="1294470" cy="1298520"/>
              <a:chOff x="-1168075" y="-2896367"/>
              <a:chExt cx="4314900" cy="4328400"/>
            </a:xfrm>
          </p:grpSpPr>
          <p:sp>
            <p:nvSpPr>
              <p:cNvPr id="760" name="Google Shape;760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62" name="Google Shape;762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63" name="Google Shape;763;p56"/>
            <p:cNvGrpSpPr/>
            <p:nvPr/>
          </p:nvGrpSpPr>
          <p:grpSpPr>
            <a:xfrm>
              <a:off x="736743" y="1431469"/>
              <a:ext cx="1294470" cy="1298520"/>
              <a:chOff x="-1168075" y="-2896367"/>
              <a:chExt cx="4314900" cy="4328400"/>
            </a:xfrm>
          </p:grpSpPr>
          <p:sp>
            <p:nvSpPr>
              <p:cNvPr id="764" name="Google Shape;764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66" name="Google Shape;766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  <p:grpSp>
          <p:nvGrpSpPr>
            <p:cNvPr id="767" name="Google Shape;767;p56"/>
            <p:cNvGrpSpPr/>
            <p:nvPr/>
          </p:nvGrpSpPr>
          <p:grpSpPr>
            <a:xfrm>
              <a:off x="153068" y="3177881"/>
              <a:ext cx="1294470" cy="1298520"/>
              <a:chOff x="-1168075" y="-2896367"/>
              <a:chExt cx="4314900" cy="4328400"/>
            </a:xfrm>
          </p:grpSpPr>
          <p:sp>
            <p:nvSpPr>
              <p:cNvPr id="768" name="Google Shape;768;p56"/>
              <p:cNvSpPr/>
              <p:nvPr/>
            </p:nvSpPr>
            <p:spPr>
              <a:xfrm>
                <a:off x="-1168075" y="-2896367"/>
                <a:ext cx="4314900" cy="4328400"/>
              </a:xfrm>
              <a:prstGeom prst="ellipse">
                <a:avLst/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56"/>
              <p:cNvSpPr/>
              <p:nvPr/>
            </p:nvSpPr>
            <p:spPr>
              <a:xfrm>
                <a:off x="-415375" y="-2141417"/>
                <a:ext cx="2809500" cy="28185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  <p:sp>
            <p:nvSpPr>
              <p:cNvPr id="770" name="Google Shape;770;p56"/>
              <p:cNvSpPr/>
              <p:nvPr/>
            </p:nvSpPr>
            <p:spPr>
              <a:xfrm>
                <a:off x="352025" y="-1369517"/>
                <a:ext cx="1274700" cy="1274700"/>
              </a:xfrm>
              <a:prstGeom prst="ellipse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/>
              </a:p>
            </p:txBody>
          </p:sp>
        </p:grpSp>
      </p:grpSp>
      <p:sp>
        <p:nvSpPr>
          <p:cNvPr id="771" name="Google Shape;771;p56"/>
          <p:cNvSpPr/>
          <p:nvPr/>
        </p:nvSpPr>
        <p:spPr>
          <a:xfrm>
            <a:off x="5077402" y="309875"/>
            <a:ext cx="1186200" cy="879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72" name="Google Shape;772;p56"/>
          <p:cNvCxnSpPr/>
          <p:nvPr/>
        </p:nvCxnSpPr>
        <p:spPr>
          <a:xfrm>
            <a:off x="5682253" y="869585"/>
            <a:ext cx="133200" cy="3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3" name="Google Shape;773;p56"/>
          <p:cNvCxnSpPr>
            <a:stCxn id="774" idx="6"/>
          </p:cNvCxnSpPr>
          <p:nvPr/>
        </p:nvCxnSpPr>
        <p:spPr>
          <a:xfrm>
            <a:off x="5465968" y="609726"/>
            <a:ext cx="95700" cy="13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5" name="Google Shape;775;p56"/>
          <p:cNvCxnSpPr/>
          <p:nvPr/>
        </p:nvCxnSpPr>
        <p:spPr>
          <a:xfrm>
            <a:off x="5890762" y="562869"/>
            <a:ext cx="222000" cy="13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6" name="Google Shape;776;p56"/>
          <p:cNvCxnSpPr/>
          <p:nvPr/>
        </p:nvCxnSpPr>
        <p:spPr>
          <a:xfrm flipH="1" rot="10800000">
            <a:off x="5561482" y="562851"/>
            <a:ext cx="87900" cy="18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7" name="Google Shape;777;p56"/>
          <p:cNvCxnSpPr/>
          <p:nvPr/>
        </p:nvCxnSpPr>
        <p:spPr>
          <a:xfrm flipH="1">
            <a:off x="6057190" y="693084"/>
            <a:ext cx="55500" cy="2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78" name="Google Shape;778;p56"/>
          <p:cNvGrpSpPr/>
          <p:nvPr/>
        </p:nvGrpSpPr>
        <p:grpSpPr>
          <a:xfrm>
            <a:off x="5444840" y="746331"/>
            <a:ext cx="241203" cy="241958"/>
            <a:chOff x="-1168075" y="-2896367"/>
            <a:chExt cx="4314900" cy="4328400"/>
          </a:xfrm>
        </p:grpSpPr>
        <p:sp>
          <p:nvSpPr>
            <p:cNvPr id="779" name="Google Shape;779;p56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6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781" name="Google Shape;781;p56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782" name="Google Shape;782;p56"/>
          <p:cNvGrpSpPr/>
          <p:nvPr/>
        </p:nvGrpSpPr>
        <p:grpSpPr>
          <a:xfrm>
            <a:off x="5649190" y="437086"/>
            <a:ext cx="241203" cy="241958"/>
            <a:chOff x="-1168075" y="-2896367"/>
            <a:chExt cx="4314900" cy="4328400"/>
          </a:xfrm>
        </p:grpSpPr>
        <p:sp>
          <p:nvSpPr>
            <p:cNvPr id="783" name="Google Shape;783;p56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6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785" name="Google Shape;785;p56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786" name="Google Shape;786;p56"/>
          <p:cNvGrpSpPr/>
          <p:nvPr/>
        </p:nvGrpSpPr>
        <p:grpSpPr>
          <a:xfrm>
            <a:off x="5815545" y="786250"/>
            <a:ext cx="241203" cy="241958"/>
            <a:chOff x="-1168075" y="-2896367"/>
            <a:chExt cx="4314900" cy="4328400"/>
          </a:xfrm>
        </p:grpSpPr>
        <p:sp>
          <p:nvSpPr>
            <p:cNvPr id="787" name="Google Shape;787;p56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6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789" name="Google Shape;789;p56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790" name="Google Shape;790;p56"/>
          <p:cNvGrpSpPr/>
          <p:nvPr/>
        </p:nvGrpSpPr>
        <p:grpSpPr>
          <a:xfrm>
            <a:off x="5224765" y="488747"/>
            <a:ext cx="241203" cy="241958"/>
            <a:chOff x="-1168075" y="-2896367"/>
            <a:chExt cx="4314900" cy="4328400"/>
          </a:xfrm>
        </p:grpSpPr>
        <p:sp>
          <p:nvSpPr>
            <p:cNvPr id="774" name="Google Shape;774;p56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6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792" name="Google Shape;792;p56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793" name="Google Shape;793;p56"/>
          <p:cNvGrpSpPr/>
          <p:nvPr/>
        </p:nvGrpSpPr>
        <p:grpSpPr>
          <a:xfrm>
            <a:off x="2779902" y="3970173"/>
            <a:ext cx="611853" cy="613767"/>
            <a:chOff x="-1168075" y="-2896367"/>
            <a:chExt cx="4314900" cy="4328400"/>
          </a:xfrm>
        </p:grpSpPr>
        <p:sp>
          <p:nvSpPr>
            <p:cNvPr id="794" name="Google Shape;794;p56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6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796" name="Google Shape;796;p56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797" name="Google Shape;797;p56"/>
          <p:cNvGrpSpPr/>
          <p:nvPr/>
        </p:nvGrpSpPr>
        <p:grpSpPr>
          <a:xfrm>
            <a:off x="4177777" y="3970185"/>
            <a:ext cx="611853" cy="613767"/>
            <a:chOff x="-1168075" y="-2896367"/>
            <a:chExt cx="4314900" cy="4328400"/>
          </a:xfrm>
        </p:grpSpPr>
        <p:sp>
          <p:nvSpPr>
            <p:cNvPr id="798" name="Google Shape;798;p56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6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800" name="Google Shape;800;p56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  <p:grpSp>
        <p:nvGrpSpPr>
          <p:cNvPr id="801" name="Google Shape;801;p56"/>
          <p:cNvGrpSpPr/>
          <p:nvPr/>
        </p:nvGrpSpPr>
        <p:grpSpPr>
          <a:xfrm>
            <a:off x="5442927" y="3970173"/>
            <a:ext cx="611853" cy="613767"/>
            <a:chOff x="-1168075" y="-2896367"/>
            <a:chExt cx="4314900" cy="4328400"/>
          </a:xfrm>
        </p:grpSpPr>
        <p:sp>
          <p:nvSpPr>
            <p:cNvPr id="802" name="Google Shape;802;p56"/>
            <p:cNvSpPr/>
            <p:nvPr/>
          </p:nvSpPr>
          <p:spPr>
            <a:xfrm>
              <a:off x="-1168075" y="-2896367"/>
              <a:ext cx="4314900" cy="43284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6"/>
            <p:cNvSpPr/>
            <p:nvPr/>
          </p:nvSpPr>
          <p:spPr>
            <a:xfrm>
              <a:off x="-415375" y="-2141417"/>
              <a:ext cx="2809500" cy="28185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  <p:sp>
          <p:nvSpPr>
            <p:cNvPr id="804" name="Google Shape;804;p56"/>
            <p:cNvSpPr/>
            <p:nvPr/>
          </p:nvSpPr>
          <p:spPr>
            <a:xfrm>
              <a:off x="352025" y="-1369517"/>
              <a:ext cx="1274700" cy="1274700"/>
            </a:xfrm>
            <a:prstGeom prst="ellips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7"/>
          <p:cNvSpPr txBox="1"/>
          <p:nvPr>
            <p:ph type="title"/>
          </p:nvPr>
        </p:nvSpPr>
        <p:spPr>
          <a:xfrm>
            <a:off x="1370975" y="554850"/>
            <a:ext cx="3855900" cy="40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Platform</a:t>
            </a:r>
            <a:endParaRPr/>
          </a:p>
        </p:txBody>
      </p:sp>
      <p:sp>
        <p:nvSpPr>
          <p:cNvPr id="810" name="Google Shape;810;p57"/>
          <p:cNvSpPr txBox="1"/>
          <p:nvPr>
            <p:ph idx="1" type="body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Make DevEx great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Ownership is a feature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Observability is a feature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Deployments are a feature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Traffic Management is a feature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Standards are important but not absolute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B5394"/>
        </a:solid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Know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Your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16" name="Google Shape;81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675" y="880175"/>
            <a:ext cx="5336175" cy="35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9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020"/>
            <a:ext cx="9144002" cy="510746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3"/>
          <p:cNvSpPr/>
          <p:nvPr/>
        </p:nvSpPr>
        <p:spPr>
          <a:xfrm>
            <a:off x="133475" y="133475"/>
            <a:ext cx="8747400" cy="22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9725" y="259825"/>
            <a:ext cx="3593800" cy="196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7-17 at 6.15.23 PM.png" id="327" name="Google Shape;327;p33"/>
          <p:cNvPicPr preferRelativeResize="0"/>
          <p:nvPr/>
        </p:nvPicPr>
        <p:blipFill rotWithShape="1">
          <a:blip r:embed="rId5">
            <a:alphaModFix/>
          </a:blip>
          <a:srcRect b="0" l="0" r="28310" t="16401"/>
          <a:stretch/>
        </p:blipFill>
        <p:spPr>
          <a:xfrm>
            <a:off x="1353142" y="445025"/>
            <a:ext cx="2310911" cy="177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6767" y="1152475"/>
            <a:ext cx="1123660" cy="2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4"/>
          <p:cNvPicPr preferRelativeResize="0"/>
          <p:nvPr/>
        </p:nvPicPr>
        <p:blipFill rotWithShape="1">
          <a:blip r:embed="rId3">
            <a:alphaModFix/>
          </a:blip>
          <a:srcRect b="25428" l="0" r="0" t="-14650"/>
          <a:stretch/>
        </p:blipFill>
        <p:spPr>
          <a:xfrm>
            <a:off x="152400" y="364000"/>
            <a:ext cx="8839198" cy="23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4"/>
          <p:cNvSpPr txBox="1"/>
          <p:nvPr/>
        </p:nvSpPr>
        <p:spPr>
          <a:xfrm>
            <a:off x="904350" y="2614125"/>
            <a:ext cx="7335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https://segment.com/blog/goodbye-microservices/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https://news.ycombinator.com/item?id=14415485</a:t>
            </a:r>
            <a:r>
              <a:rPr lang="en" sz="2400"/>
              <a:t> </a:t>
            </a:r>
            <a:endParaRPr sz="2400"/>
          </a:p>
        </p:txBody>
      </p:sp>
      <p:pic>
        <p:nvPicPr>
          <p:cNvPr id="335" name="Google Shape;33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2725" y="165450"/>
            <a:ext cx="363855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/>
          <p:nvPr>
            <p:ph type="title"/>
          </p:nvPr>
        </p:nvSpPr>
        <p:spPr>
          <a:xfrm>
            <a:off x="490250" y="526350"/>
            <a:ext cx="4296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</a:rPr>
              <a:t>Transportation</a:t>
            </a:r>
            <a:endParaRPr b="1" sz="4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</a:rPr>
              <a:t>As Reliable As Running Water</a:t>
            </a:r>
            <a:endParaRPr b="1" sz="4000">
              <a:solidFill>
                <a:srgbClr val="FFFFFF"/>
              </a:solidFill>
            </a:endParaRPr>
          </a:p>
        </p:txBody>
      </p:sp>
      <p:pic>
        <p:nvPicPr>
          <p:cNvPr id="341" name="Google Shape;3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50" y="152400"/>
            <a:ext cx="353700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 txBox="1"/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‘Microservices’ is not an architecture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 txBox="1"/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Services Power Products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Powers Platform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"/>
          <p:cNvSpPr txBox="1"/>
          <p:nvPr>
            <p:ph type="ctrTitle"/>
          </p:nvPr>
        </p:nvSpPr>
        <p:spPr>
          <a:xfrm>
            <a:off x="589350" y="1323625"/>
            <a:ext cx="6883800" cy="3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Owns Data and Function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 Coupling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Creates Opportunity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an SLO</a:t>
            </a:r>
            <a:endParaRPr/>
          </a:p>
        </p:txBody>
      </p:sp>
      <p:sp>
        <p:nvSpPr>
          <p:cNvPr id="357" name="Google Shape;357;p38"/>
          <p:cNvSpPr txBox="1"/>
          <p:nvPr>
            <p:ph type="ctrTitle"/>
          </p:nvPr>
        </p:nvSpPr>
        <p:spPr>
          <a:xfrm>
            <a:off x="589350" y="328875"/>
            <a:ext cx="6883800" cy="10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a Service?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/>
          <p:nvPr/>
        </p:nvSpPr>
        <p:spPr>
          <a:xfrm>
            <a:off x="1009000" y="129900"/>
            <a:ext cx="4868400" cy="48837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1633150" y="755850"/>
            <a:ext cx="3620100" cy="36318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364" name="Google Shape;364;p39"/>
          <p:cNvSpPr/>
          <p:nvPr/>
        </p:nvSpPr>
        <p:spPr>
          <a:xfrm>
            <a:off x="2182000" y="1333025"/>
            <a:ext cx="2522400" cy="2549100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365" name="Google Shape;365;p39"/>
          <p:cNvSpPr txBox="1"/>
          <p:nvPr/>
        </p:nvSpPr>
        <p:spPr>
          <a:xfrm>
            <a:off x="2541865" y="2369700"/>
            <a:ext cx="1768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</a:rPr>
              <a:t>Core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2377900" y="268525"/>
            <a:ext cx="21306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</a:rPr>
              <a:t>Dependencies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2360825" y="842388"/>
            <a:ext cx="21306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</a:rPr>
              <a:t>Frameworks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368" name="Google Shape;368;p39"/>
          <p:cNvSpPr txBox="1"/>
          <p:nvPr/>
        </p:nvSpPr>
        <p:spPr>
          <a:xfrm>
            <a:off x="6404800" y="1490675"/>
            <a:ext cx="2244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Focus Here</a:t>
            </a:r>
            <a:endParaRPr sz="3000">
              <a:solidFill>
                <a:srgbClr val="434343"/>
              </a:solidFill>
            </a:endParaRPr>
          </a:p>
        </p:txBody>
      </p:sp>
      <p:cxnSp>
        <p:nvCxnSpPr>
          <p:cNvPr id="369" name="Google Shape;369;p39"/>
          <p:cNvCxnSpPr>
            <a:endCxn id="365" idx="3"/>
          </p:cNvCxnSpPr>
          <p:nvPr/>
        </p:nvCxnSpPr>
        <p:spPr>
          <a:xfrm flipH="1">
            <a:off x="4310365" y="1897650"/>
            <a:ext cx="2094300" cy="67410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70" name="Google Shape;370;p39"/>
          <p:cNvSpPr txBox="1"/>
          <p:nvPr/>
        </p:nvSpPr>
        <p:spPr>
          <a:xfrm>
            <a:off x="6404800" y="859200"/>
            <a:ext cx="2244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Help You</a:t>
            </a:r>
            <a:endParaRPr sz="3000">
              <a:solidFill>
                <a:srgbClr val="434343"/>
              </a:solidFill>
            </a:endParaRPr>
          </a:p>
        </p:txBody>
      </p:sp>
      <p:cxnSp>
        <p:nvCxnSpPr>
          <p:cNvPr id="371" name="Google Shape;371;p39"/>
          <p:cNvCxnSpPr/>
          <p:nvPr/>
        </p:nvCxnSpPr>
        <p:spPr>
          <a:xfrm flipH="1">
            <a:off x="4857998" y="1173712"/>
            <a:ext cx="1546800" cy="64680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72" name="Google Shape;372;p39"/>
          <p:cNvSpPr txBox="1"/>
          <p:nvPr/>
        </p:nvSpPr>
        <p:spPr>
          <a:xfrm>
            <a:off x="6404800" y="186000"/>
            <a:ext cx="2522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Not Your App</a:t>
            </a:r>
            <a:endParaRPr sz="3000">
              <a:solidFill>
                <a:srgbClr val="434343"/>
              </a:solidFill>
            </a:endParaRPr>
          </a:p>
        </p:txBody>
      </p:sp>
      <p:cxnSp>
        <p:nvCxnSpPr>
          <p:cNvPr id="373" name="Google Shape;373;p39"/>
          <p:cNvCxnSpPr/>
          <p:nvPr/>
        </p:nvCxnSpPr>
        <p:spPr>
          <a:xfrm flipH="1">
            <a:off x="5014000" y="547400"/>
            <a:ext cx="1390800" cy="64890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nyme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